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  <p:sldMasterId id="2147483722" r:id="rId2"/>
  </p:sldMasterIdLst>
  <p:notesMasterIdLst>
    <p:notesMasterId r:id="rId20"/>
  </p:notesMasterIdLst>
  <p:handoutMasterIdLst>
    <p:handoutMasterId r:id="rId21"/>
  </p:handoutMasterIdLst>
  <p:sldIdLst>
    <p:sldId id="372" r:id="rId3"/>
    <p:sldId id="278" r:id="rId4"/>
    <p:sldId id="378" r:id="rId5"/>
    <p:sldId id="329" r:id="rId6"/>
    <p:sldId id="363" r:id="rId7"/>
    <p:sldId id="364" r:id="rId8"/>
    <p:sldId id="366" r:id="rId9"/>
    <p:sldId id="368" r:id="rId10"/>
    <p:sldId id="353" r:id="rId11"/>
    <p:sldId id="369" r:id="rId12"/>
    <p:sldId id="354" r:id="rId13"/>
    <p:sldId id="295" r:id="rId14"/>
    <p:sldId id="370" r:id="rId15"/>
    <p:sldId id="374" r:id="rId16"/>
    <p:sldId id="381" r:id="rId17"/>
    <p:sldId id="379" r:id="rId18"/>
    <p:sldId id="380" r:id="rId19"/>
  </p:sldIdLst>
  <p:sldSz cx="9906000" cy="6858000" type="A4"/>
  <p:notesSz cx="7099300" cy="10236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kumimoji="1" sz="29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C000C"/>
    <a:srgbClr val="AA00AA"/>
    <a:srgbClr val="F2E700"/>
    <a:srgbClr val="FF2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221" autoAdjust="0"/>
    <p:restoredTop sz="56351" autoAdjust="0"/>
  </p:normalViewPr>
  <p:slideViewPr>
    <p:cSldViewPr>
      <p:cViewPr varScale="1">
        <p:scale>
          <a:sx n="36" d="100"/>
          <a:sy n="36" d="100"/>
        </p:scale>
        <p:origin x="-2676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40" y="1368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787" cy="511333"/>
          </a:xfrm>
          <a:prstGeom prst="rect">
            <a:avLst/>
          </a:prstGeom>
        </p:spPr>
        <p:txBody>
          <a:bodyPr vert="horz" lIns="95430" tIns="47714" rIns="95430" bIns="47714" rtlCol="0"/>
          <a:lstStyle>
            <a:lvl1pPr algn="l" eaLnBrk="1" hangingPunct="1">
              <a:defRPr kumimoji="1" sz="11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928" y="1"/>
            <a:ext cx="3076787" cy="511333"/>
          </a:xfrm>
          <a:prstGeom prst="rect">
            <a:avLst/>
          </a:prstGeom>
        </p:spPr>
        <p:txBody>
          <a:bodyPr vert="horz" wrap="square" lIns="95430" tIns="47714" rIns="95430" bIns="47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defRPr>
            </a:lvl1pPr>
          </a:lstStyle>
          <a:p>
            <a:pPr>
              <a:defRPr/>
            </a:pPr>
            <a:fld id="{1F8D26E4-C76E-49D7-8356-8532A3FF52B0}" type="datetimeFigureOut">
              <a:rPr lang="ja-JP" altLang="en-US"/>
              <a:pPr>
                <a:defRPr/>
              </a:pPr>
              <a:t>2021/9/22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3280"/>
            <a:ext cx="3076787" cy="511333"/>
          </a:xfrm>
          <a:prstGeom prst="rect">
            <a:avLst/>
          </a:prstGeom>
        </p:spPr>
        <p:txBody>
          <a:bodyPr vert="horz" lIns="95430" tIns="47714" rIns="95430" bIns="47714" rtlCol="0" anchor="b"/>
          <a:lstStyle>
            <a:lvl1pPr algn="l" eaLnBrk="1" hangingPunct="1">
              <a:defRPr kumimoji="1" sz="11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928" y="9723280"/>
            <a:ext cx="3076787" cy="511333"/>
          </a:xfrm>
          <a:prstGeom prst="rect">
            <a:avLst/>
          </a:prstGeom>
        </p:spPr>
        <p:txBody>
          <a:bodyPr vert="horz" wrap="square" lIns="95430" tIns="47714" rIns="95430" bIns="47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6F5F3224-A070-48D2-93CC-24E8AD7F8FC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6288" y="766763"/>
            <a:ext cx="554672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10883" y="4862433"/>
            <a:ext cx="5677536" cy="46051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30" tIns="47714" rIns="95430" bIns="47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9938"/>
            <a:ext cx="5540375" cy="3835400"/>
          </a:xfrm>
          <a:solidFill>
            <a:srgbClr val="FFFFFF"/>
          </a:solidFill>
          <a:ln/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 lvl="0"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485775"/>
            <a:ext cx="5543550" cy="3838575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883" y="4325692"/>
            <a:ext cx="5677536" cy="5141920"/>
          </a:xfrm>
          <a:extLst/>
        </p:spPr>
        <p:txBody>
          <a:bodyPr/>
          <a:lstStyle/>
          <a:p>
            <a:pPr eaLnBrk="1" hangingPunct="1">
              <a:defRPr/>
            </a:pPr>
            <a:endParaRPr lang="ja-JP" altLang="en-US" dirty="0" smtClean="0">
              <a:sym typeface="Lucida Grand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883" y="4598827"/>
            <a:ext cx="5677536" cy="4868785"/>
          </a:xfrm>
          <a:extLst/>
        </p:spPr>
        <p:txBody>
          <a:bodyPr/>
          <a:lstStyle/>
          <a:p>
            <a:pPr eaLnBrk="1" hangingPunct="1"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6507"/>
            <a:endParaRPr lang="ja-JP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529" eaLnBrk="1" hangingPunct="1">
              <a:defRPr/>
            </a:pPr>
            <a:endParaRPr lang="ja-JP" altLang="en-US" dirty="0">
              <a:sym typeface="ヒラギノ角ゴ ProN W3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529" eaLnBrk="1" hangingPunct="1">
              <a:defRPr/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ja-JP" altLang="en-US" dirty="0">
              <a:sym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ja-JP" altLang="en-US" dirty="0" smtClean="0">
              <a:sym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485775"/>
            <a:ext cx="5543550" cy="3838575"/>
          </a:xfrm>
          <a:solidFill>
            <a:srgbClr val="FFFFFF"/>
          </a:solidFill>
          <a:ln/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883" y="4325692"/>
            <a:ext cx="5677536" cy="5141920"/>
          </a:xfrm>
          <a:extLst/>
        </p:spPr>
        <p:txBody>
          <a:bodyPr/>
          <a:lstStyle/>
          <a:p>
            <a:pPr eaLnBrk="1" hangingPunct="1">
              <a:defRPr/>
            </a:pPr>
            <a:endParaRPr lang="ja-JP" altLang="en-US" dirty="0">
              <a:sym typeface="Lucida Grand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485775"/>
            <a:ext cx="5543550" cy="3838575"/>
          </a:xfrm>
          <a:solidFill>
            <a:srgbClr val="FFFFFF"/>
          </a:solidFill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883" y="4325692"/>
            <a:ext cx="5677536" cy="5141920"/>
          </a:xfrm>
          <a:extLst/>
        </p:spPr>
        <p:txBody>
          <a:bodyPr/>
          <a:lstStyle/>
          <a:p>
            <a:pPr eaLnBrk="1" hangingPunct="1">
              <a:defRPr/>
            </a:pPr>
            <a:endParaRPr lang="ja-JP" altLang="en-US" dirty="0" smtClean="0">
              <a:sym typeface="Lucida Grand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3288-3D88-4EAB-9342-B8C2391C5D3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793E-4B7D-4809-867E-B891EA5A544D}" type="datetimeFigureOut">
              <a:rPr lang="ja-JP" altLang="en-US"/>
              <a:pPr>
                <a:defRPr/>
              </a:pPr>
              <a:t>2021/9/22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80B02713-57C7-404F-8E9E-E7D0C92927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5BBC-66DF-47F3-96F2-3C49F555727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AC71-2156-42BF-BDDA-45073BC061B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3532188"/>
            <a:ext cx="7974013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400" tIns="25400" rIns="26231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/>
              </a:rPr>
              <a:t>Second level</a:t>
            </a:r>
          </a:p>
          <a:p>
            <a:pPr lvl="2"/>
            <a:r>
              <a:rPr lang="en-US" altLang="ja-JP" smtClean="0">
                <a:sym typeface="Gill Sans"/>
              </a:rPr>
              <a:t>Third level</a:t>
            </a:r>
          </a:p>
          <a:p>
            <a:pPr lvl="3"/>
            <a:r>
              <a:rPr lang="en-US" altLang="ja-JP" smtClean="0">
                <a:sym typeface="Gill Sans"/>
              </a:rPr>
              <a:t>Fourth level</a:t>
            </a:r>
          </a:p>
          <a:p>
            <a:pPr lvl="4"/>
            <a:r>
              <a:rPr lang="en-US" altLang="ja-JP" smtClean="0">
                <a:sym typeface="Gill Sans"/>
              </a:rPr>
              <a:t>Fifth </a:t>
            </a:r>
            <a:r>
              <a:rPr lang="ja-JP" altLang="en-US" smtClean="0">
                <a:sym typeface="Gill Sans"/>
              </a:rPr>
              <a:t>　　　　　　　　　　　　　</a:t>
            </a:r>
            <a:endParaRPr lang="en-US" altLang="ja-JP" smtClean="0">
              <a:sym typeface="Gill San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0"/>
            <a:ext cx="797401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400" tIns="25400" rIns="26231" bIns="25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490075" y="6453188"/>
            <a:ext cx="415925" cy="373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A36D5B-E4EE-4852-9AD6-DC6022B58DFE}" type="slidenum">
              <a:rPr lang="en-US" altLang="ja-JP"/>
              <a:pPr>
                <a:defRPr/>
              </a:pPr>
              <a:t>&lt;#&gt;</a:t>
            </a:fld>
            <a:r>
              <a:rPr lang="ja-JP" altLang="en-US" sz="1200">
                <a:ea typeface="ＭＳ Ｐゴシック" pitchFamily="50" charset="-128"/>
              </a:rPr>
              <a:t>　</a:t>
            </a:r>
            <a:endParaRPr lang="en-US" altLang="ja-JP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318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890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3462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034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2606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178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750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322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3532188"/>
            <a:ext cx="7974013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400" tIns="25400" rIns="26231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/>
              </a:rPr>
              <a:t>Second level</a:t>
            </a:r>
          </a:p>
          <a:p>
            <a:pPr lvl="2"/>
            <a:r>
              <a:rPr lang="en-US" altLang="ja-JP" smtClean="0">
                <a:sym typeface="Gill Sans"/>
              </a:rPr>
              <a:t>Third level</a:t>
            </a:r>
          </a:p>
          <a:p>
            <a:pPr lvl="3"/>
            <a:r>
              <a:rPr lang="en-US" altLang="ja-JP" smtClean="0">
                <a:sym typeface="Gill Sans"/>
              </a:rPr>
              <a:t>Fourth level</a:t>
            </a:r>
          </a:p>
          <a:p>
            <a:pPr lvl="4"/>
            <a:r>
              <a:rPr lang="en-US" altLang="ja-JP" smtClean="0">
                <a:sym typeface="Gill Sans"/>
              </a:rPr>
              <a:t>Fifth </a:t>
            </a:r>
            <a:r>
              <a:rPr lang="ja-JP" altLang="en-US" smtClean="0">
                <a:sym typeface="Gill Sans"/>
              </a:rPr>
              <a:t>　　　　　　　　　　　　　</a:t>
            </a:r>
            <a:endParaRPr lang="en-US" altLang="ja-JP" smtClean="0">
              <a:sym typeface="Gill Sans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0"/>
            <a:ext cx="797401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400" tIns="25400" rIns="26231" bIns="25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490075" y="6453188"/>
            <a:ext cx="415925" cy="373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/>
            </a:lvl1pPr>
          </a:lstStyle>
          <a:p>
            <a:pPr>
              <a:defRPr/>
            </a:pPr>
            <a:fld id="{5C543893-10D8-4044-8C5D-DAEDE8F49674}" type="slidenum">
              <a:rPr lang="en-US" altLang="ja-JP"/>
              <a:pPr>
                <a:defRPr/>
              </a:pPr>
              <a:t>&lt;#&gt;</a:t>
            </a:fld>
            <a:r>
              <a:rPr lang="ja-JP" altLang="en-US" sz="1200">
                <a:ea typeface="ＭＳ Ｐゴシック" pitchFamily="50" charset="-128"/>
              </a:rPr>
              <a:t>　</a:t>
            </a:r>
            <a:endParaRPr lang="en-US" altLang="ja-JP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4318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8890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3462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03400" indent="25400" algn="ctr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2606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178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750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3220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88504" y="3985607"/>
            <a:ext cx="8928992" cy="23237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288000" rtlCol="0">
            <a:spAutoFit/>
          </a:bodyPr>
          <a:lstStyle/>
          <a:p>
            <a:pPr fontAlgn="t"/>
            <a:r>
              <a:rPr lang="en-US" altLang="ja-JP" sz="3600" b="1" dirty="0" smtClean="0">
                <a:latin typeface="メイリオ" pitchFamily="50" charset="-128"/>
                <a:ea typeface="メイリオ" pitchFamily="50" charset="-128"/>
              </a:rPr>
              <a:t>【</a:t>
            </a:r>
            <a:r>
              <a:rPr lang="ja-JP" altLang="en-US" sz="3600" b="1" dirty="0" smtClean="0">
                <a:latin typeface="メイリオ" pitchFamily="50" charset="-128"/>
                <a:ea typeface="メイリオ" pitchFamily="50" charset="-128"/>
              </a:rPr>
              <a:t>おねがい</a:t>
            </a:r>
            <a:r>
              <a:rPr lang="en-US" altLang="ja-JP" sz="3600" b="1" dirty="0" smtClean="0">
                <a:latin typeface="メイリオ" pitchFamily="50" charset="-128"/>
                <a:ea typeface="メイリオ" pitchFamily="50" charset="-128"/>
              </a:rPr>
              <a:t>】</a:t>
            </a:r>
          </a:p>
          <a:p>
            <a:pPr fontAlgn="t"/>
            <a:r>
              <a:rPr lang="ja-JP" altLang="en-US" sz="2800" b="1" u="sng" dirty="0" smtClean="0">
                <a:latin typeface="メイリオ" pitchFamily="50" charset="-128"/>
                <a:ea typeface="メイリオ" pitchFamily="50" charset="-128"/>
              </a:rPr>
              <a:t>カメラは、常に</a:t>
            </a:r>
            <a:r>
              <a:rPr lang="en-US" altLang="ja-JP" sz="2800" b="1" u="sng" dirty="0" smtClean="0">
                <a:latin typeface="メイリオ" pitchFamily="50" charset="-128"/>
                <a:ea typeface="メイリオ" pitchFamily="50" charset="-128"/>
              </a:rPr>
              <a:t>ON</a:t>
            </a:r>
          </a:p>
          <a:p>
            <a:pPr fontAlgn="t">
              <a:spcAft>
                <a:spcPts val="600"/>
              </a:spcAft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（メインルーム、グループに分かれてのワーク中、共に）</a:t>
            </a:r>
            <a:endParaRPr lang="en-US" altLang="ja-JP" sz="2400" b="1" u="sng" dirty="0" smtClean="0">
              <a:latin typeface="メイリオ" pitchFamily="50" charset="-128"/>
              <a:ea typeface="メイリオ" pitchFamily="50" charset="-128"/>
            </a:endParaRPr>
          </a:p>
          <a:p>
            <a:pPr fontAlgn="t"/>
            <a:r>
              <a:rPr kumimoji="1" lang="ja-JP" altLang="en-US" sz="2800" b="1" u="sng" dirty="0" smtClean="0">
                <a:latin typeface="メイリオ" pitchFamily="50" charset="-128"/>
                <a:ea typeface="メイリオ" pitchFamily="50" charset="-128"/>
              </a:rPr>
              <a:t>マイクは、グループに分かれてのワーク中、常に</a:t>
            </a:r>
            <a:r>
              <a:rPr kumimoji="1" lang="en-US" altLang="ja-JP" sz="2800" b="1" u="sng" dirty="0" smtClean="0">
                <a:latin typeface="メイリオ" pitchFamily="50" charset="-128"/>
                <a:ea typeface="メイリオ" pitchFamily="50" charset="-128"/>
              </a:rPr>
              <a:t>ON</a:t>
            </a:r>
          </a:p>
          <a:p>
            <a:pPr fontAlgn="t"/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（メインルームでは、発言者以外は、</a:t>
            </a:r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</a:rPr>
              <a:t>OFF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（ミュート））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1072" y="4129623"/>
            <a:ext cx="3590727" cy="4672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lIns="0" tIns="36000" rIns="0" bIns="0" rtlCol="0">
            <a:spAutoFit/>
          </a:bodyPr>
          <a:lstStyle/>
          <a:p>
            <a:pPr algn="ctr" fontAlgn="t"/>
            <a:r>
              <a:rPr lang="en-US" altLang="ja-JP" sz="28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</a:rPr>
              <a:t>《</a:t>
            </a:r>
            <a:r>
              <a:rPr lang="ja-JP" altLang="en-US" sz="28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</a:rPr>
              <a:t>オンライン対応版</a:t>
            </a:r>
            <a:r>
              <a:rPr lang="en-US" altLang="ja-JP" sz="28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</a:rPr>
              <a:t>》</a:t>
            </a:r>
            <a:endParaRPr kumimoji="1" lang="ja-JP" altLang="en-US" sz="2800" b="1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>
            <a:grpSpLocks/>
          </p:cNvGrpSpPr>
          <p:nvPr/>
        </p:nvGrpSpPr>
        <p:grpSpPr bwMode="auto">
          <a:xfrm>
            <a:off x="704528" y="1209848"/>
            <a:ext cx="7344816" cy="1600200"/>
            <a:chOff x="1065213" y="908050"/>
            <a:chExt cx="7345366" cy="1600200"/>
          </a:xfrm>
        </p:grpSpPr>
        <p:sp>
          <p:nvSpPr>
            <p:cNvPr id="12" name="テキスト ボックス 11"/>
            <p:cNvSpPr txBox="1">
              <a:spLocks noChangeArrowheads="1"/>
            </p:cNvSpPr>
            <p:nvPr/>
          </p:nvSpPr>
          <p:spPr bwMode="auto">
            <a:xfrm>
              <a:off x="2360710" y="1049338"/>
              <a:ext cx="6049869" cy="1323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fontAlgn="t" hangingPunct="1">
                <a:defRPr/>
              </a:pP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ja-JP" altLang="en-US" sz="4000" dirty="0" smtClean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en-US" altLang="ja-JP" sz="4000" dirty="0" smtClean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10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月</a:t>
              </a: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5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日（土）昼～</a:t>
              </a:r>
              <a:endPara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pPr eaLnBrk="1" fontAlgn="t" hangingPunct="1">
                <a:defRPr/>
              </a:pP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</a:t>
              </a:r>
              <a:r>
                <a:rPr lang="en-US" altLang="ja-JP" sz="4000" dirty="0" smtClean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10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月</a:t>
              </a: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6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日（日）明け方</a:t>
              </a:r>
            </a:p>
          </p:txBody>
        </p:sp>
        <p:pic>
          <p:nvPicPr>
            <p:cNvPr id="1639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5213" y="908050"/>
              <a:ext cx="11350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テキスト ボックス 12"/>
          <p:cNvSpPr txBox="1">
            <a:spLocks noChangeArrowheads="1"/>
          </p:cNvSpPr>
          <p:nvPr/>
        </p:nvSpPr>
        <p:spPr bwMode="auto">
          <a:xfrm>
            <a:off x="408112" y="6165850"/>
            <a:ext cx="802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（日の出：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分頃、日の入：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17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時頃）</a:t>
            </a: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山形 30"/>
          <p:cNvSpPr/>
          <p:nvPr/>
        </p:nvSpPr>
        <p:spPr bwMode="auto">
          <a:xfrm rot="5400000">
            <a:off x="8214808" y="5166808"/>
            <a:ext cx="2132856" cy="1249528"/>
          </a:xfrm>
          <a:prstGeom prst="chevron">
            <a:avLst>
              <a:gd name="adj" fmla="val 202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8682478" y="196995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27614" y="321295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大雨洪水注意報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625408" y="399924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大雨洪水警報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25408" y="4575310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土砂災害警戒情報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10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角丸四角形 9"/>
          <p:cNvSpPr>
            <a:spLocks noChangeAspect="1"/>
          </p:cNvSpPr>
          <p:nvPr/>
        </p:nvSpPr>
        <p:spPr bwMode="auto">
          <a:xfrm>
            <a:off x="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0437" y="0"/>
            <a:ext cx="2954655" cy="461665"/>
          </a:xfrm>
          <a:prstGeom prst="rect">
            <a:avLst/>
          </a:prstGeom>
          <a:solidFill>
            <a:srgbClr val="AA00AA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場面３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正方形/長方形 13"/>
          <p:cNvSpPr>
            <a:spLocks noChangeArrowheads="1"/>
          </p:cNvSpPr>
          <p:nvPr/>
        </p:nvSpPr>
        <p:spPr bwMode="auto">
          <a:xfrm>
            <a:off x="1784648" y="3068960"/>
            <a:ext cx="5564783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Ins="144000">
            <a:spAutoFit/>
          </a:bodyPr>
          <a:lstStyle/>
          <a:p>
            <a:pPr marL="266700" algn="ctr" fontAlgn="t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命をまもるため</a:t>
            </a:r>
          </a:p>
          <a:p>
            <a:pPr marL="266700" algn="ctr" fontAlgn="t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どのような対応をとるか</a:t>
            </a:r>
          </a:p>
          <a:p>
            <a:pPr marL="266700" algn="ctr" fontAlgn="t"/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皆で話し合って下さい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88504" y="508808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外は、昼過ぎから非常に激しい雨</a:t>
            </a:r>
          </a:p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夜は断続的に猛烈な雨が降る状況です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788" y="549275"/>
            <a:ext cx="11350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/>
          </p:cNvSpPr>
          <p:nvPr/>
        </p:nvSpPr>
        <p:spPr bwMode="auto">
          <a:xfrm>
            <a:off x="4505140" y="2349500"/>
            <a:ext cx="3779838" cy="573088"/>
          </a:xfrm>
          <a:prstGeom prst="rect">
            <a:avLst/>
          </a:prstGeom>
          <a:solidFill>
            <a:srgbClr val="FF28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大雨警報</a:t>
            </a:r>
          </a:p>
        </p:txBody>
      </p:sp>
      <p:sp>
        <p:nvSpPr>
          <p:cNvPr id="17413" name="Rectangle 10"/>
          <p:cNvSpPr>
            <a:spLocks/>
          </p:cNvSpPr>
          <p:nvPr/>
        </p:nvSpPr>
        <p:spPr bwMode="auto">
          <a:xfrm>
            <a:off x="4505140" y="3122613"/>
            <a:ext cx="3779838" cy="522287"/>
          </a:xfrm>
          <a:prstGeom prst="rect">
            <a:avLst/>
          </a:prstGeom>
          <a:solidFill>
            <a:srgbClr val="FF28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洪水警報</a:t>
            </a:r>
          </a:p>
        </p:txBody>
      </p:sp>
      <p:sp>
        <p:nvSpPr>
          <p:cNvPr id="17414" name="テキスト ボックス 7"/>
          <p:cNvSpPr txBox="1">
            <a:spLocks noChangeArrowheads="1"/>
          </p:cNvSpPr>
          <p:nvPr/>
        </p:nvSpPr>
        <p:spPr bwMode="auto">
          <a:xfrm>
            <a:off x="149040" y="2400300"/>
            <a:ext cx="43195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日（土）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13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分</a:t>
            </a:r>
          </a:p>
        </p:txBody>
      </p:sp>
      <p:sp>
        <p:nvSpPr>
          <p:cNvPr id="17415" name="正方形/長方形 8"/>
          <p:cNvSpPr>
            <a:spLocks noChangeArrowheads="1"/>
          </p:cNvSpPr>
          <p:nvPr/>
        </p:nvSpPr>
        <p:spPr bwMode="auto">
          <a:xfrm>
            <a:off x="3529971" y="3716338"/>
            <a:ext cx="5075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ja-JP" altLang="en-US" sz="2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警戒レベル３　高齢者等避難　相当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300188" y="688975"/>
            <a:ext cx="5245100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t" hangingPunct="1">
              <a:defRPr/>
            </a:pP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</a:t>
            </a:r>
            <a:r>
              <a:rPr lang="ja-JP" altLang="en-US" sz="400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土）昼～</a:t>
            </a:r>
            <a:endParaRPr lang="en-US" altLang="ja-JP" sz="40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pPr eaLnBrk="1" fontAlgn="t" hangingPunct="1">
              <a:defRPr/>
            </a:pP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6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</a:t>
            </a:r>
            <a:r>
              <a:rPr lang="ja-JP" altLang="en-US" sz="400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日）明け方</a:t>
            </a:r>
            <a:endParaRPr lang="ja-JP" altLang="en-US" sz="40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417" name="Rectangle 6"/>
          <p:cNvSpPr>
            <a:spLocks/>
          </p:cNvSpPr>
          <p:nvPr/>
        </p:nvSpPr>
        <p:spPr bwMode="auto">
          <a:xfrm>
            <a:off x="4505140" y="4292600"/>
            <a:ext cx="3997325" cy="573088"/>
          </a:xfrm>
          <a:prstGeom prst="rect">
            <a:avLst/>
          </a:prstGeom>
          <a:solidFill>
            <a:srgbClr val="AA00AA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6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土砂災害警戒情報</a:t>
            </a:r>
            <a:endParaRPr kumimoji="0" lang="ja-JP" altLang="en-US" sz="3600" b="1">
              <a:solidFill>
                <a:schemeClr val="bg1"/>
              </a:solidFill>
              <a:latin typeface="メイリオ" pitchFamily="50" charset="-128"/>
              <a:ea typeface="メイリオ" pitchFamily="50" charset="-128"/>
              <a:sym typeface="ヒラギノ角ゴ ProN W6"/>
            </a:endParaRPr>
          </a:p>
        </p:txBody>
      </p:sp>
      <p:sp>
        <p:nvSpPr>
          <p:cNvPr id="17418" name="テキスト ボックス 11"/>
          <p:cNvSpPr txBox="1">
            <a:spLocks noChangeArrowheads="1"/>
          </p:cNvSpPr>
          <p:nvPr/>
        </p:nvSpPr>
        <p:spPr bwMode="auto">
          <a:xfrm>
            <a:off x="149040" y="4344988"/>
            <a:ext cx="43195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日（土）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18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分</a:t>
            </a:r>
          </a:p>
        </p:txBody>
      </p:sp>
      <p:sp>
        <p:nvSpPr>
          <p:cNvPr id="17419" name="正方形/長方形 12"/>
          <p:cNvSpPr>
            <a:spLocks noChangeArrowheads="1"/>
          </p:cNvSpPr>
          <p:nvPr/>
        </p:nvSpPr>
        <p:spPr bwMode="auto">
          <a:xfrm>
            <a:off x="3639699" y="4860925"/>
            <a:ext cx="5075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ja-JP" altLang="en-US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警戒レベル</a:t>
            </a:r>
            <a:r>
              <a:rPr kumimoji="0" lang="en-US" altLang="ja-JP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4</a:t>
            </a:r>
            <a:r>
              <a:rPr kumimoji="0" lang="ja-JP" altLang="en-US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　避難指示　相当</a:t>
            </a:r>
          </a:p>
        </p:txBody>
      </p:sp>
      <p:sp>
        <p:nvSpPr>
          <p:cNvPr id="17420" name="Rectangle 6"/>
          <p:cNvSpPr>
            <a:spLocks/>
          </p:cNvSpPr>
          <p:nvPr/>
        </p:nvSpPr>
        <p:spPr bwMode="auto">
          <a:xfrm>
            <a:off x="4358836" y="5445125"/>
            <a:ext cx="3997325" cy="755650"/>
          </a:xfrm>
          <a:prstGeom prst="rect">
            <a:avLst/>
          </a:prstGeom>
          <a:solidFill>
            <a:srgbClr val="0C000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2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2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大雨特別警報</a:t>
            </a:r>
            <a:endParaRPr kumimoji="0" lang="en-US" altLang="ja-JP" sz="3200">
              <a:solidFill>
                <a:schemeClr val="bg1"/>
              </a:solidFill>
              <a:latin typeface="メイリオ" pitchFamily="50" charset="-128"/>
              <a:ea typeface="メイリオ" pitchFamily="50" charset="-128"/>
              <a:sym typeface="ヒラギノ角ゴ ProN W6"/>
            </a:endParaRPr>
          </a:p>
          <a:p>
            <a:pPr algn="ctr" eaLnBrk="1" fontAlgn="t" hangingPunct="1">
              <a:lnSpc>
                <a:spcPct val="90000"/>
              </a:lnSpc>
            </a:pPr>
            <a:r>
              <a:rPr kumimoji="0" lang="ja-JP" altLang="en-US" sz="20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（土砂災害）</a:t>
            </a:r>
            <a:endParaRPr kumimoji="0" lang="ja-JP" altLang="en-US" sz="2000" b="1">
              <a:solidFill>
                <a:schemeClr val="bg1"/>
              </a:solidFill>
              <a:latin typeface="メイリオ" pitchFamily="50" charset="-128"/>
              <a:ea typeface="メイリオ" pitchFamily="50" charset="-128"/>
              <a:sym typeface="ヒラギノ角ゴ ProN W6"/>
            </a:endParaRPr>
          </a:p>
        </p:txBody>
      </p:sp>
      <p:sp>
        <p:nvSpPr>
          <p:cNvPr id="17421" name="テキスト ボックス 14"/>
          <p:cNvSpPr txBox="1">
            <a:spLocks noChangeArrowheads="1"/>
          </p:cNvSpPr>
          <p:nvPr/>
        </p:nvSpPr>
        <p:spPr bwMode="auto">
          <a:xfrm>
            <a:off x="2736" y="5618163"/>
            <a:ext cx="43195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6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日（日）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分</a:t>
            </a:r>
          </a:p>
        </p:txBody>
      </p:sp>
      <p:sp>
        <p:nvSpPr>
          <p:cNvPr id="17422" name="正方形/長方形 15"/>
          <p:cNvSpPr>
            <a:spLocks noChangeArrowheads="1"/>
          </p:cNvSpPr>
          <p:nvPr/>
        </p:nvSpPr>
        <p:spPr bwMode="auto">
          <a:xfrm>
            <a:off x="3529971" y="6207125"/>
            <a:ext cx="5075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ja-JP" altLang="en-US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警戒レベル</a:t>
            </a:r>
            <a:r>
              <a:rPr kumimoji="0" lang="en-US" altLang="ja-JP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5</a:t>
            </a:r>
            <a:r>
              <a:rPr kumimoji="0" lang="ja-JP" altLang="en-US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　緊急安全確保　相当</a:t>
            </a:r>
          </a:p>
        </p:txBody>
      </p:sp>
      <p:sp>
        <p:nvSpPr>
          <p:cNvPr id="35" name="山形 34"/>
          <p:cNvSpPr/>
          <p:nvPr/>
        </p:nvSpPr>
        <p:spPr bwMode="auto">
          <a:xfrm rot="5400000">
            <a:off x="8718864" y="5670864"/>
            <a:ext cx="1124744" cy="1249528"/>
          </a:xfrm>
          <a:prstGeom prst="chevron">
            <a:avLst>
              <a:gd name="adj" fmla="val 202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8682478" y="196995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627614" y="321295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大雨洪水注意報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625408" y="399924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大雨洪水警報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25408" y="4575310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土砂災害警戒情報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25408" y="558342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大雨特別警報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11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40000"/>
                  <a:lumOff val="6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角丸四角形 15"/>
          <p:cNvSpPr>
            <a:spLocks noChangeAspect="1"/>
          </p:cNvSpPr>
          <p:nvPr/>
        </p:nvSpPr>
        <p:spPr bwMode="auto">
          <a:xfrm>
            <a:off x="57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0437" y="0"/>
            <a:ext cx="2954655" cy="461665"/>
          </a:xfrm>
          <a:prstGeom prst="rect">
            <a:avLst/>
          </a:prstGeom>
          <a:solidFill>
            <a:srgbClr val="0C000C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場面３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5"/>
          <p:cNvSpPr>
            <a:spLocks/>
          </p:cNvSpPr>
          <p:nvPr/>
        </p:nvSpPr>
        <p:spPr bwMode="auto">
          <a:xfrm>
            <a:off x="2729870" y="654339"/>
            <a:ext cx="5613400" cy="127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  <a:defRPr/>
            </a:pPr>
            <a:r>
              <a:rPr kumimoji="0" lang="ja-JP" altLang="en-US" sz="32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あとから入ってきた情報</a:t>
            </a:r>
            <a:endParaRPr kumimoji="0" lang="en-US" altLang="ja-JP" sz="32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ヒラギノ角ゴ ProN W6"/>
              <a:sym typeface="ヒラギノ角ゴ ProN W6"/>
            </a:endParaRPr>
          </a:p>
          <a:p>
            <a:pPr algn="ctr" eaLnBrk="1" fontAlgn="t" hangingPunct="1">
              <a:lnSpc>
                <a:spcPct val="90000"/>
              </a:lnSpc>
              <a:defRPr/>
            </a:pPr>
            <a:r>
              <a:rPr kumimoji="0" lang="ja-JP" altLang="en-US" sz="48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発生していた</a:t>
            </a:r>
            <a:r>
              <a:rPr kumimoji="0" lang="ja-JP" altLang="en-US" sz="4800" dirty="0">
                <a:solidFill>
                  <a:srgbClr val="A40800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災害</a:t>
            </a:r>
          </a:p>
        </p:txBody>
      </p:sp>
      <p:sp>
        <p:nvSpPr>
          <p:cNvPr id="18435" name="Rectangle 7"/>
          <p:cNvSpPr>
            <a:spLocks/>
          </p:cNvSpPr>
          <p:nvPr/>
        </p:nvSpPr>
        <p:spPr bwMode="auto">
          <a:xfrm>
            <a:off x="3440832" y="2598084"/>
            <a:ext cx="4373562" cy="522288"/>
          </a:xfrm>
          <a:prstGeom prst="rect">
            <a:avLst/>
          </a:prstGeom>
          <a:solidFill>
            <a:srgbClr val="A408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 </a:t>
            </a:r>
            <a:r>
              <a:rPr kumimoji="0" lang="ja-JP" altLang="en-US" sz="36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水路があふれる</a:t>
            </a:r>
          </a:p>
        </p:txBody>
      </p:sp>
      <p:sp>
        <p:nvSpPr>
          <p:cNvPr id="18436" name="Rectangle 9"/>
          <p:cNvSpPr>
            <a:spLocks/>
          </p:cNvSpPr>
          <p:nvPr/>
        </p:nvSpPr>
        <p:spPr bwMode="auto">
          <a:xfrm>
            <a:off x="3440832" y="3750881"/>
            <a:ext cx="4373562" cy="522288"/>
          </a:xfrm>
          <a:prstGeom prst="rect">
            <a:avLst/>
          </a:prstGeom>
          <a:solidFill>
            <a:srgbClr val="A408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 </a:t>
            </a:r>
            <a:r>
              <a:rPr kumimoji="0" lang="ja-JP" altLang="en-US" sz="36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がけ崩れが発生する</a:t>
            </a:r>
          </a:p>
        </p:txBody>
      </p:sp>
      <p:sp>
        <p:nvSpPr>
          <p:cNvPr id="18437" name="Rectangle 11"/>
          <p:cNvSpPr>
            <a:spLocks/>
          </p:cNvSpPr>
          <p:nvPr/>
        </p:nvSpPr>
        <p:spPr bwMode="auto">
          <a:xfrm>
            <a:off x="3440832" y="5893808"/>
            <a:ext cx="4373562" cy="520700"/>
          </a:xfrm>
          <a:prstGeom prst="rect">
            <a:avLst/>
          </a:prstGeom>
          <a:solidFill>
            <a:srgbClr val="A408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 </a:t>
            </a:r>
            <a:r>
              <a:rPr kumimoji="0" lang="ja-JP" altLang="en-US" sz="36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大きな川があふれる</a:t>
            </a:r>
          </a:p>
        </p:txBody>
      </p:sp>
      <p:sp>
        <p:nvSpPr>
          <p:cNvPr id="18438" name="テキスト ボックス 12"/>
          <p:cNvSpPr txBox="1">
            <a:spLocks noChangeArrowheads="1"/>
          </p:cNvSpPr>
          <p:nvPr/>
        </p:nvSpPr>
        <p:spPr bwMode="auto">
          <a:xfrm>
            <a:off x="1211436" y="2094028"/>
            <a:ext cx="496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日（土）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13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分頃</a:t>
            </a:r>
          </a:p>
        </p:txBody>
      </p:sp>
      <p:sp>
        <p:nvSpPr>
          <p:cNvPr id="18439" name="テキスト ボックス 13"/>
          <p:cNvSpPr txBox="1">
            <a:spLocks noChangeArrowheads="1"/>
          </p:cNvSpPr>
          <p:nvPr/>
        </p:nvSpPr>
        <p:spPr bwMode="auto">
          <a:xfrm>
            <a:off x="1211436" y="3268604"/>
            <a:ext cx="4965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日（土）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20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00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分頃</a:t>
            </a:r>
          </a:p>
        </p:txBody>
      </p:sp>
      <p:sp>
        <p:nvSpPr>
          <p:cNvPr id="18440" name="テキスト ボックス 14"/>
          <p:cNvSpPr txBox="1">
            <a:spLocks noChangeArrowheads="1"/>
          </p:cNvSpPr>
          <p:nvPr/>
        </p:nvSpPr>
        <p:spPr bwMode="auto">
          <a:xfrm>
            <a:off x="1211436" y="5408355"/>
            <a:ext cx="4965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6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日（日）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11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00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分頃</a:t>
            </a:r>
          </a:p>
        </p:txBody>
      </p:sp>
      <p:sp>
        <p:nvSpPr>
          <p:cNvPr id="18441" name="Rectangle 11"/>
          <p:cNvSpPr>
            <a:spLocks/>
          </p:cNvSpPr>
          <p:nvPr/>
        </p:nvSpPr>
        <p:spPr bwMode="auto">
          <a:xfrm>
            <a:off x="3440832" y="4832663"/>
            <a:ext cx="4373562" cy="520700"/>
          </a:xfrm>
          <a:prstGeom prst="rect">
            <a:avLst/>
          </a:prstGeom>
          <a:solidFill>
            <a:srgbClr val="A4080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 </a:t>
            </a:r>
            <a:r>
              <a:rPr kumimoji="0" lang="ja-JP" altLang="en-US" sz="36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各地で</a:t>
            </a:r>
            <a:r>
              <a:rPr kumimoji="0" lang="ja-JP" altLang="en-US" sz="360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土砂災害</a:t>
            </a:r>
            <a:endParaRPr kumimoji="0" lang="ja-JP" altLang="en-US" sz="3600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ヒラギノ角ゴ ProN W6"/>
              <a:sym typeface="ヒラギノ角ゴ ProN W6"/>
            </a:endParaRPr>
          </a:p>
        </p:txBody>
      </p:sp>
      <p:sp>
        <p:nvSpPr>
          <p:cNvPr id="18442" name="テキスト ボックス 14"/>
          <p:cNvSpPr txBox="1">
            <a:spLocks noChangeArrowheads="1"/>
          </p:cNvSpPr>
          <p:nvPr/>
        </p:nvSpPr>
        <p:spPr bwMode="auto">
          <a:xfrm>
            <a:off x="1209848" y="4347211"/>
            <a:ext cx="4965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6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日（日）  明け方</a:t>
            </a:r>
          </a:p>
        </p:txBody>
      </p:sp>
      <p:pic>
        <p:nvPicPr>
          <p:cNvPr id="1844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70" y="654339"/>
            <a:ext cx="19589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8682478" y="196995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27614" y="321295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大雨洪水注意報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12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40000"/>
                  <a:lumOff val="6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角丸四角形 13"/>
          <p:cNvSpPr>
            <a:spLocks noChangeAspect="1"/>
          </p:cNvSpPr>
          <p:nvPr/>
        </p:nvSpPr>
        <p:spPr bwMode="auto">
          <a:xfrm>
            <a:off x="57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2660" y="0"/>
            <a:ext cx="3262432" cy="461665"/>
          </a:xfrm>
          <a:prstGeom prst="rect">
            <a:avLst/>
          </a:prstGeom>
          <a:solidFill>
            <a:srgbClr val="C00000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状況付与（発表準備）</a:t>
            </a:r>
            <a:endParaRPr kumimoji="1" lang="ja-JP" altLang="en-US" sz="2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38" name="カギ線コネクタ 37"/>
          <p:cNvCxnSpPr>
            <a:stCxn id="18435" idx="3"/>
            <a:endCxn id="25" idx="1"/>
          </p:cNvCxnSpPr>
          <p:nvPr/>
        </p:nvCxnSpPr>
        <p:spPr bwMode="auto">
          <a:xfrm>
            <a:off x="7814394" y="2859228"/>
            <a:ext cx="811014" cy="1232351"/>
          </a:xfrm>
          <a:prstGeom prst="bentConnector3">
            <a:avLst>
              <a:gd name="adj1" fmla="val 58221"/>
            </a:avLst>
          </a:prstGeom>
          <a:solidFill>
            <a:srgbClr val="0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テキスト ボックス 24"/>
          <p:cNvSpPr txBox="1"/>
          <p:nvPr/>
        </p:nvSpPr>
        <p:spPr>
          <a:xfrm>
            <a:off x="8625408" y="399924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大雨洪水警報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25408" y="4575310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土砂災害警戒情報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0" name="カギ線コネクタ 59"/>
          <p:cNvCxnSpPr>
            <a:stCxn id="18436" idx="3"/>
            <a:endCxn id="26" idx="1"/>
          </p:cNvCxnSpPr>
          <p:nvPr/>
        </p:nvCxnSpPr>
        <p:spPr bwMode="auto">
          <a:xfrm>
            <a:off x="7814394" y="4012025"/>
            <a:ext cx="811014" cy="655618"/>
          </a:xfrm>
          <a:prstGeom prst="bentConnector3">
            <a:avLst>
              <a:gd name="adj1" fmla="val 44128"/>
            </a:avLst>
          </a:prstGeom>
          <a:solidFill>
            <a:srgbClr val="0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カギ線コネクタ 62"/>
          <p:cNvCxnSpPr>
            <a:stCxn id="18441" idx="3"/>
            <a:endCxn id="27" idx="1"/>
          </p:cNvCxnSpPr>
          <p:nvPr/>
        </p:nvCxnSpPr>
        <p:spPr bwMode="auto">
          <a:xfrm>
            <a:off x="7814394" y="5093013"/>
            <a:ext cx="811014" cy="582742"/>
          </a:xfrm>
          <a:prstGeom prst="bentConnector3">
            <a:avLst>
              <a:gd name="adj1" fmla="val 50000"/>
            </a:avLst>
          </a:prstGeom>
          <a:solidFill>
            <a:srgbClr val="0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テキスト ボックス 26"/>
          <p:cNvSpPr txBox="1"/>
          <p:nvPr/>
        </p:nvSpPr>
        <p:spPr>
          <a:xfrm>
            <a:off x="8625408" y="558342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大雨特別警報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cxnSp>
        <p:nvCxnSpPr>
          <p:cNvPr id="66" name="カギ線コネクタ 65"/>
          <p:cNvCxnSpPr>
            <a:stCxn id="18437" idx="3"/>
          </p:cNvCxnSpPr>
          <p:nvPr/>
        </p:nvCxnSpPr>
        <p:spPr bwMode="auto">
          <a:xfrm>
            <a:off x="7814394" y="6154158"/>
            <a:ext cx="883022" cy="227170"/>
          </a:xfrm>
          <a:prstGeom prst="bentConnector3">
            <a:avLst>
              <a:gd name="adj1" fmla="val 50000"/>
            </a:avLst>
          </a:prstGeom>
          <a:solidFill>
            <a:srgbClr val="0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163"/>
            <a:ext cx="992187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95"/>
          <p:cNvSpPr txBox="1"/>
          <p:nvPr/>
        </p:nvSpPr>
        <p:spPr>
          <a:xfrm rot="18635446">
            <a:off x="5415756" y="951707"/>
            <a:ext cx="2773363" cy="5842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10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月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6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日（日）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11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時頃</a:t>
            </a:r>
            <a:endParaRPr lang="en-US" altLang="ja-JP" sz="16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大きな川が、あふれる</a:t>
            </a:r>
            <a:endParaRPr lang="ja-JP" altLang="en-US" sz="16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</p:txBody>
      </p:sp>
      <p:cxnSp>
        <p:nvCxnSpPr>
          <p:cNvPr id="8" name="直線矢印コネクタ 7"/>
          <p:cNvCxnSpPr>
            <a:stCxn id="18" idx="3"/>
          </p:cNvCxnSpPr>
          <p:nvPr/>
        </p:nvCxnSpPr>
        <p:spPr>
          <a:xfrm>
            <a:off x="2181225" y="1196975"/>
            <a:ext cx="1601788" cy="1968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17" idx="0"/>
          </p:cNvCxnSpPr>
          <p:nvPr/>
        </p:nvCxnSpPr>
        <p:spPr>
          <a:xfrm flipV="1">
            <a:off x="4552950" y="4586288"/>
            <a:ext cx="431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32" idx="0"/>
          </p:cNvCxnSpPr>
          <p:nvPr/>
        </p:nvCxnSpPr>
        <p:spPr>
          <a:xfrm flipH="1" flipV="1">
            <a:off x="7761289" y="4941889"/>
            <a:ext cx="956468" cy="8667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32" idx="0"/>
          </p:cNvCxnSpPr>
          <p:nvPr/>
        </p:nvCxnSpPr>
        <p:spPr>
          <a:xfrm flipV="1">
            <a:off x="8717757" y="3432175"/>
            <a:ext cx="896143" cy="23764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772275" y="3313113"/>
            <a:ext cx="1925638" cy="763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テキスト ボックス 12"/>
          <p:cNvSpPr txBox="1">
            <a:spLocks noChangeArrowheads="1"/>
          </p:cNvSpPr>
          <p:nvPr/>
        </p:nvSpPr>
        <p:spPr bwMode="auto">
          <a:xfrm>
            <a:off x="4840536" y="1538560"/>
            <a:ext cx="5445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ja-JP" altLang="en-US" sz="2800" b="1" dirty="0">
                <a:solidFill>
                  <a:srgbClr val="77933C"/>
                </a:solidFill>
                <a:latin typeface="メイリオ" pitchFamily="50" charset="-128"/>
                <a:ea typeface="メイリオ" pitchFamily="50" charset="-128"/>
              </a:rPr>
              <a:t>Ａ</a:t>
            </a: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5265738" y="1557338"/>
            <a:ext cx="185737" cy="173037"/>
          </a:xfrm>
          <a:prstGeom prst="ellipse">
            <a:avLst/>
          </a:prstGeom>
          <a:solidFill>
            <a:srgbClr val="004C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7146925" y="4714875"/>
            <a:ext cx="187325" cy="173038"/>
          </a:xfrm>
          <a:prstGeom prst="ellipse">
            <a:avLst/>
          </a:prstGeom>
          <a:solidFill>
            <a:srgbClr val="004C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</p:txBody>
      </p:sp>
      <p:sp>
        <p:nvSpPr>
          <p:cNvPr id="19468" name="テキスト ボックス 15"/>
          <p:cNvSpPr txBox="1">
            <a:spLocks noChangeArrowheads="1"/>
          </p:cNvSpPr>
          <p:nvPr/>
        </p:nvSpPr>
        <p:spPr bwMode="auto">
          <a:xfrm>
            <a:off x="7237413" y="452755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ja-JP" altLang="en-US" sz="2800" b="1">
                <a:solidFill>
                  <a:srgbClr val="003300"/>
                </a:solidFill>
                <a:latin typeface="メイリオ" pitchFamily="50" charset="-128"/>
                <a:ea typeface="メイリオ" pitchFamily="50" charset="-128"/>
              </a:rPr>
              <a:t>Ｂ</a:t>
            </a:r>
          </a:p>
        </p:txBody>
      </p:sp>
      <p:sp>
        <p:nvSpPr>
          <p:cNvPr id="17" name="テキスト ボックス 95"/>
          <p:cNvSpPr txBox="1"/>
          <p:nvPr/>
        </p:nvSpPr>
        <p:spPr>
          <a:xfrm>
            <a:off x="3155950" y="5805488"/>
            <a:ext cx="2794000" cy="5842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5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日（土） 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13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時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30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分頃</a:t>
            </a:r>
            <a:endParaRPr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水路が</a:t>
            </a:r>
            <a:r>
              <a:rPr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あふれる</a:t>
            </a:r>
          </a:p>
        </p:txBody>
      </p:sp>
      <p:sp>
        <p:nvSpPr>
          <p:cNvPr id="18" name="テキスト ボックス 95"/>
          <p:cNvSpPr txBox="1"/>
          <p:nvPr/>
        </p:nvSpPr>
        <p:spPr>
          <a:xfrm>
            <a:off x="560388" y="781050"/>
            <a:ext cx="1620837" cy="83026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5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日（土）</a:t>
            </a:r>
            <a:endParaRPr lang="en-US" altLang="ja-JP" sz="1600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13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時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30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分頃</a:t>
            </a:r>
            <a:endParaRPr lang="en-US" altLang="ja-JP" sz="16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水路が</a:t>
            </a:r>
            <a:r>
              <a:rPr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あふれる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95413" y="1833563"/>
            <a:ext cx="1466850" cy="400050"/>
          </a:xfrm>
          <a:prstGeom prst="rect">
            <a:avLst/>
          </a:prstGeom>
          <a:noFill/>
          <a:effectLst>
            <a:outerShdw blurRad="254000" dir="54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4C00"/>
                </a:solidFill>
                <a:latin typeface="メイリオ" pitchFamily="50" charset="-128"/>
                <a:ea typeface="メイリオ" pitchFamily="50" charset="-128"/>
                <a:cs typeface="+mn-cs"/>
                <a:sym typeface="Gill Sans" pitchFamily="-84" charset="0"/>
              </a:rPr>
              <a:t>避難場所１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90875" y="5230813"/>
            <a:ext cx="1466850" cy="400050"/>
          </a:xfrm>
          <a:prstGeom prst="rect">
            <a:avLst/>
          </a:prstGeom>
          <a:noFill/>
          <a:effectLst>
            <a:outerShdw blurRad="254000" dir="54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4C00"/>
                </a:solidFill>
                <a:latin typeface="メイリオ" pitchFamily="50" charset="-128"/>
                <a:ea typeface="メイリオ" pitchFamily="50" charset="-128"/>
                <a:cs typeface="+mn-cs"/>
                <a:sym typeface="Gill Sans" pitchFamily="-84" charset="0"/>
              </a:rPr>
              <a:t>避難場所２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2760663" y="3616325"/>
            <a:ext cx="765175" cy="431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テキスト ボックス 21"/>
          <p:cNvSpPr txBox="1">
            <a:spLocks noChangeArrowheads="1"/>
          </p:cNvSpPr>
          <p:nvPr/>
        </p:nvSpPr>
        <p:spPr bwMode="auto">
          <a:xfrm rot="-1533277">
            <a:off x="3465513" y="3378200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ja-JP" altLang="en-US" sz="12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</a:rPr>
              <a:t>下流</a:t>
            </a:r>
          </a:p>
        </p:txBody>
      </p:sp>
      <p:sp>
        <p:nvSpPr>
          <p:cNvPr id="19475" name="テキスト ボックス 22"/>
          <p:cNvSpPr txBox="1">
            <a:spLocks noChangeArrowheads="1"/>
          </p:cNvSpPr>
          <p:nvPr/>
        </p:nvSpPr>
        <p:spPr bwMode="auto">
          <a:xfrm rot="-2532345">
            <a:off x="2295525" y="4049713"/>
            <a:ext cx="492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ja-JP" altLang="en-US" sz="1200" b="1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</a:rPr>
              <a:t>上流</a:t>
            </a:r>
          </a:p>
        </p:txBody>
      </p:sp>
      <p:grpSp>
        <p:nvGrpSpPr>
          <p:cNvPr id="19476" name="グループ化 28"/>
          <p:cNvGrpSpPr>
            <a:grpSpLocks/>
          </p:cNvGrpSpPr>
          <p:nvPr/>
        </p:nvGrpSpPr>
        <p:grpSpPr bwMode="auto">
          <a:xfrm>
            <a:off x="2074863" y="4059238"/>
            <a:ext cx="1152525" cy="1400175"/>
            <a:chOff x="1915961" y="4058952"/>
            <a:chExt cx="1062681" cy="1400840"/>
          </a:xfrm>
        </p:grpSpPr>
        <p:sp>
          <p:nvSpPr>
            <p:cNvPr id="27" name="フリーフォーム 26"/>
            <p:cNvSpPr/>
            <p:nvPr/>
          </p:nvSpPr>
          <p:spPr>
            <a:xfrm>
              <a:off x="1915961" y="4078011"/>
              <a:ext cx="1062681" cy="1362722"/>
            </a:xfrm>
            <a:custGeom>
              <a:avLst/>
              <a:gdLst>
                <a:gd name="connsiteX0" fmla="*/ 0 w 1062681"/>
                <a:gd name="connsiteY0" fmla="*/ 38836 h 1362774"/>
                <a:gd name="connsiteX1" fmla="*/ 723752 w 1062681"/>
                <a:gd name="connsiteY1" fmla="*/ 804955 h 1362774"/>
                <a:gd name="connsiteX2" fmla="*/ 857912 w 1062681"/>
                <a:gd name="connsiteY2" fmla="*/ 1059151 h 1362774"/>
                <a:gd name="connsiteX3" fmla="*/ 970888 w 1062681"/>
                <a:gd name="connsiteY3" fmla="*/ 1362774 h 1362774"/>
                <a:gd name="connsiteX4" fmla="*/ 1062681 w 1062681"/>
                <a:gd name="connsiteY4" fmla="*/ 1320408 h 1362774"/>
                <a:gd name="connsiteX5" fmla="*/ 893217 w 1062681"/>
                <a:gd name="connsiteY5" fmla="*/ 970888 h 1362774"/>
                <a:gd name="connsiteX6" fmla="*/ 787301 w 1062681"/>
                <a:gd name="connsiteY6" fmla="*/ 751997 h 1362774"/>
                <a:gd name="connsiteX7" fmla="*/ 63549 w 1062681"/>
                <a:gd name="connsiteY7" fmla="*/ 0 h 1362774"/>
                <a:gd name="connsiteX8" fmla="*/ 0 w 1062681"/>
                <a:gd name="connsiteY8" fmla="*/ 38836 h 136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681" h="1362774">
                  <a:moveTo>
                    <a:pt x="0" y="38836"/>
                  </a:moveTo>
                  <a:lnTo>
                    <a:pt x="723752" y="804955"/>
                  </a:lnTo>
                  <a:lnTo>
                    <a:pt x="857912" y="1059151"/>
                  </a:lnTo>
                  <a:lnTo>
                    <a:pt x="970888" y="1362774"/>
                  </a:lnTo>
                  <a:lnTo>
                    <a:pt x="1062681" y="1320408"/>
                  </a:lnTo>
                  <a:lnTo>
                    <a:pt x="893217" y="970888"/>
                  </a:lnTo>
                  <a:lnTo>
                    <a:pt x="787301" y="751997"/>
                  </a:lnTo>
                  <a:lnTo>
                    <a:pt x="63549" y="0"/>
                  </a:lnTo>
                  <a:lnTo>
                    <a:pt x="0" y="3883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 rot="2701395">
              <a:off x="1913096" y="4069135"/>
              <a:ext cx="73060" cy="52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 rot="4019006">
              <a:off x="2896735" y="5379350"/>
              <a:ext cx="73060" cy="87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endParaRPr>
            </a:p>
          </p:txBody>
        </p:sp>
      </p:grpSp>
      <p:sp>
        <p:nvSpPr>
          <p:cNvPr id="6" name="テキスト ボックス 95"/>
          <p:cNvSpPr txBox="1"/>
          <p:nvPr/>
        </p:nvSpPr>
        <p:spPr>
          <a:xfrm>
            <a:off x="5389563" y="2711450"/>
            <a:ext cx="2262187" cy="5842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月</a:t>
            </a:r>
            <a:r>
              <a: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5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日（土）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20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時頃</a:t>
            </a:r>
            <a:endParaRPr lang="en-US" altLang="ja-JP" sz="16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がけ崩れが発生</a:t>
            </a:r>
            <a:endParaRPr lang="ja-JP" altLang="en-US" sz="16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</p:txBody>
      </p:sp>
      <p:sp>
        <p:nvSpPr>
          <p:cNvPr id="32" name="テキスト ボックス 95"/>
          <p:cNvSpPr txBox="1"/>
          <p:nvPr/>
        </p:nvSpPr>
        <p:spPr>
          <a:xfrm>
            <a:off x="7529513" y="5808663"/>
            <a:ext cx="2376487" cy="5847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10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月</a:t>
            </a:r>
            <a:r>
              <a:rPr lang="en-US" altLang="ja-JP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6</a:t>
            </a: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日（日）明け方</a:t>
            </a:r>
            <a:endParaRPr lang="en-US" altLang="ja-JP" sz="16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sym typeface="Gill Sans" pitchFamily="-84" charset="0"/>
              </a:rPr>
              <a:t>各地で土砂災害</a:t>
            </a:r>
            <a:endParaRPr lang="ja-JP" altLang="en-US" sz="16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sym typeface="Gill Sans" pitchFamily="-84" charset="0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6218238" y="4927600"/>
            <a:ext cx="1541462" cy="1963738"/>
          </a:xfrm>
          <a:custGeom>
            <a:avLst/>
            <a:gdLst>
              <a:gd name="connsiteX0" fmla="*/ 84667 w 1422400"/>
              <a:gd name="connsiteY0" fmla="*/ 1930400 h 1964267"/>
              <a:gd name="connsiteX1" fmla="*/ 270933 w 1422400"/>
              <a:gd name="connsiteY1" fmla="*/ 1473200 h 1964267"/>
              <a:gd name="connsiteX2" fmla="*/ 0 w 1422400"/>
              <a:gd name="connsiteY2" fmla="*/ 880533 h 1964267"/>
              <a:gd name="connsiteX3" fmla="*/ 270933 w 1422400"/>
              <a:gd name="connsiteY3" fmla="*/ 677333 h 1964267"/>
              <a:gd name="connsiteX4" fmla="*/ 694267 w 1422400"/>
              <a:gd name="connsiteY4" fmla="*/ 999067 h 1964267"/>
              <a:gd name="connsiteX5" fmla="*/ 812800 w 1422400"/>
              <a:gd name="connsiteY5" fmla="*/ 474133 h 1964267"/>
              <a:gd name="connsiteX6" fmla="*/ 948267 w 1422400"/>
              <a:gd name="connsiteY6" fmla="*/ 0 h 1964267"/>
              <a:gd name="connsiteX7" fmla="*/ 1422400 w 1422400"/>
              <a:gd name="connsiteY7" fmla="*/ 152400 h 1964267"/>
              <a:gd name="connsiteX8" fmla="*/ 1202267 w 1422400"/>
              <a:gd name="connsiteY8" fmla="*/ 457200 h 1964267"/>
              <a:gd name="connsiteX9" fmla="*/ 1168400 w 1422400"/>
              <a:gd name="connsiteY9" fmla="*/ 863600 h 1964267"/>
              <a:gd name="connsiteX10" fmla="*/ 931333 w 1422400"/>
              <a:gd name="connsiteY10" fmla="*/ 897467 h 1964267"/>
              <a:gd name="connsiteX11" fmla="*/ 694267 w 1422400"/>
              <a:gd name="connsiteY11" fmla="*/ 999067 h 1964267"/>
              <a:gd name="connsiteX12" fmla="*/ 592667 w 1422400"/>
              <a:gd name="connsiteY12" fmla="*/ 1151467 h 1964267"/>
              <a:gd name="connsiteX13" fmla="*/ 389467 w 1422400"/>
              <a:gd name="connsiteY13" fmla="*/ 1016000 h 1964267"/>
              <a:gd name="connsiteX14" fmla="*/ 524933 w 1422400"/>
              <a:gd name="connsiteY14" fmla="*/ 1405467 h 1964267"/>
              <a:gd name="connsiteX15" fmla="*/ 508000 w 1422400"/>
              <a:gd name="connsiteY15" fmla="*/ 1727200 h 1964267"/>
              <a:gd name="connsiteX16" fmla="*/ 474133 w 1422400"/>
              <a:gd name="connsiteY16" fmla="*/ 1964267 h 1964267"/>
              <a:gd name="connsiteX17" fmla="*/ 84667 w 1422400"/>
              <a:gd name="connsiteY17" fmla="*/ 1930400 h 19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2400" h="1964267">
                <a:moveTo>
                  <a:pt x="84667" y="1930400"/>
                </a:moveTo>
                <a:lnTo>
                  <a:pt x="270933" y="1473200"/>
                </a:lnTo>
                <a:lnTo>
                  <a:pt x="0" y="880533"/>
                </a:lnTo>
                <a:lnTo>
                  <a:pt x="270933" y="677333"/>
                </a:lnTo>
                <a:lnTo>
                  <a:pt x="694267" y="999067"/>
                </a:lnTo>
                <a:lnTo>
                  <a:pt x="812800" y="474133"/>
                </a:lnTo>
                <a:lnTo>
                  <a:pt x="948267" y="0"/>
                </a:lnTo>
                <a:lnTo>
                  <a:pt x="1422400" y="152400"/>
                </a:lnTo>
                <a:lnTo>
                  <a:pt x="1202267" y="457200"/>
                </a:lnTo>
                <a:lnTo>
                  <a:pt x="1168400" y="863600"/>
                </a:lnTo>
                <a:lnTo>
                  <a:pt x="931333" y="897467"/>
                </a:lnTo>
                <a:lnTo>
                  <a:pt x="694267" y="999067"/>
                </a:lnTo>
                <a:lnTo>
                  <a:pt x="592667" y="1151467"/>
                </a:lnTo>
                <a:lnTo>
                  <a:pt x="389467" y="1016000"/>
                </a:lnTo>
                <a:lnTo>
                  <a:pt x="524933" y="1405467"/>
                </a:lnTo>
                <a:lnTo>
                  <a:pt x="508000" y="1727200"/>
                </a:lnTo>
                <a:lnTo>
                  <a:pt x="474133" y="1964267"/>
                </a:lnTo>
                <a:lnTo>
                  <a:pt x="84667" y="193040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8677275" y="2862263"/>
            <a:ext cx="1265238" cy="777875"/>
          </a:xfrm>
          <a:custGeom>
            <a:avLst/>
            <a:gdLst>
              <a:gd name="connsiteX0" fmla="*/ 1117600 w 1168400"/>
              <a:gd name="connsiteY0" fmla="*/ 186267 h 778934"/>
              <a:gd name="connsiteX1" fmla="*/ 846666 w 1168400"/>
              <a:gd name="connsiteY1" fmla="*/ 440267 h 778934"/>
              <a:gd name="connsiteX2" fmla="*/ 711200 w 1168400"/>
              <a:gd name="connsiteY2" fmla="*/ 440267 h 778934"/>
              <a:gd name="connsiteX3" fmla="*/ 203200 w 1168400"/>
              <a:gd name="connsiteY3" fmla="*/ 0 h 778934"/>
              <a:gd name="connsiteX4" fmla="*/ 0 w 1168400"/>
              <a:gd name="connsiteY4" fmla="*/ 203200 h 778934"/>
              <a:gd name="connsiteX5" fmla="*/ 711200 w 1168400"/>
              <a:gd name="connsiteY5" fmla="*/ 762000 h 778934"/>
              <a:gd name="connsiteX6" fmla="*/ 965200 w 1168400"/>
              <a:gd name="connsiteY6" fmla="*/ 778934 h 778934"/>
              <a:gd name="connsiteX7" fmla="*/ 1168400 w 1168400"/>
              <a:gd name="connsiteY7" fmla="*/ 643467 h 778934"/>
              <a:gd name="connsiteX8" fmla="*/ 1117600 w 1168400"/>
              <a:gd name="connsiteY8" fmla="*/ 186267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400" h="778934">
                <a:moveTo>
                  <a:pt x="1117600" y="186267"/>
                </a:moveTo>
                <a:lnTo>
                  <a:pt x="846666" y="440267"/>
                </a:lnTo>
                <a:lnTo>
                  <a:pt x="711200" y="440267"/>
                </a:lnTo>
                <a:lnTo>
                  <a:pt x="203200" y="0"/>
                </a:lnTo>
                <a:lnTo>
                  <a:pt x="0" y="203200"/>
                </a:lnTo>
                <a:lnTo>
                  <a:pt x="711200" y="762000"/>
                </a:lnTo>
                <a:lnTo>
                  <a:pt x="965200" y="778934"/>
                </a:lnTo>
                <a:lnTo>
                  <a:pt x="1168400" y="643467"/>
                </a:lnTo>
                <a:lnTo>
                  <a:pt x="1117600" y="186267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8" name="直線矢印コネクタ 37"/>
          <p:cNvCxnSpPr>
            <a:stCxn id="32" idx="0"/>
          </p:cNvCxnSpPr>
          <p:nvPr/>
        </p:nvCxnSpPr>
        <p:spPr>
          <a:xfrm flipH="1" flipV="1">
            <a:off x="7324727" y="5456239"/>
            <a:ext cx="1393030" cy="3524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2" idx="0"/>
          </p:cNvCxnSpPr>
          <p:nvPr/>
        </p:nvCxnSpPr>
        <p:spPr>
          <a:xfrm flipV="1">
            <a:off x="8717757" y="4092575"/>
            <a:ext cx="51593" cy="1716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13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4808984" y="1412776"/>
            <a:ext cx="864096" cy="576064"/>
          </a:xfrm>
          <a:prstGeom prst="ellipse">
            <a:avLst/>
          </a:prstGeom>
          <a:noFill/>
          <a:ln w="635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5" name="円/楕円 34"/>
          <p:cNvSpPr/>
          <p:nvPr/>
        </p:nvSpPr>
        <p:spPr bwMode="auto">
          <a:xfrm>
            <a:off x="6969224" y="4509120"/>
            <a:ext cx="864096" cy="576064"/>
          </a:xfrm>
          <a:prstGeom prst="ellipse">
            <a:avLst/>
          </a:prstGeom>
          <a:noFill/>
          <a:ln w="635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2660" y="0"/>
            <a:ext cx="3262432" cy="461665"/>
          </a:xfrm>
          <a:prstGeom prst="rect">
            <a:avLst/>
          </a:prstGeom>
          <a:solidFill>
            <a:srgbClr val="C00000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発表準備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128588" y="44450"/>
            <a:ext cx="95377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t">
              <a:defRPr/>
            </a:pPr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大雨・浸水時や夜間の屋外の移動は？</a:t>
            </a:r>
          </a:p>
        </p:txBody>
      </p:sp>
      <p:cxnSp>
        <p:nvCxnSpPr>
          <p:cNvPr id="30" name="直線コネクタ 29"/>
          <p:cNvCxnSpPr/>
          <p:nvPr/>
        </p:nvCxnSpPr>
        <p:spPr>
          <a:xfrm>
            <a:off x="31750" y="3657600"/>
            <a:ext cx="8228013" cy="0"/>
          </a:xfrm>
          <a:prstGeom prst="lin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正方形/長方形 25"/>
          <p:cNvSpPr>
            <a:spLocks noChangeArrowheads="1"/>
          </p:cNvSpPr>
          <p:nvPr/>
        </p:nvSpPr>
        <p:spPr bwMode="auto">
          <a:xfrm>
            <a:off x="6981825" y="720725"/>
            <a:ext cx="2924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2000" b="1">
                <a:latin typeface="メイリオ" pitchFamily="50" charset="-128"/>
                <a:ea typeface="メイリオ" pitchFamily="50" charset="-128"/>
              </a:rPr>
              <a:t>障がいのある方や</a:t>
            </a:r>
            <a:endParaRPr lang="en-US" altLang="ja-JP" sz="2000" b="1"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000"/>
              </a:lnSpc>
            </a:pPr>
            <a:r>
              <a:rPr lang="ja-JP" altLang="en-US" sz="2000" b="1">
                <a:latin typeface="メイリオ" pitchFamily="50" charset="-128"/>
                <a:ea typeface="メイリオ" pitchFamily="50" charset="-128"/>
              </a:rPr>
              <a:t>お年寄りと一緒</a:t>
            </a:r>
            <a:endParaRPr lang="en-US" altLang="ja-JP" sz="2000" b="1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20485" name="図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9738" y="1290638"/>
            <a:ext cx="3089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正方形/長方形 37"/>
          <p:cNvSpPr>
            <a:spLocks noChangeArrowheads="1"/>
          </p:cNvSpPr>
          <p:nvPr/>
        </p:nvSpPr>
        <p:spPr bwMode="auto">
          <a:xfrm>
            <a:off x="4265613" y="839788"/>
            <a:ext cx="29241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2000" b="1">
                <a:latin typeface="メイリオ" pitchFamily="50" charset="-128"/>
                <a:ea typeface="メイリオ" pitchFamily="50" charset="-128"/>
              </a:rPr>
              <a:t>小さな子どもと一緒</a:t>
            </a:r>
            <a:endParaRPr lang="en-US" altLang="ja-JP" sz="2000" b="1"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20487" name="図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413" y="1260475"/>
            <a:ext cx="2520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図 4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06450"/>
            <a:ext cx="4184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図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6613" y="5053013"/>
            <a:ext cx="233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正方形/長方形 44"/>
          <p:cNvSpPr>
            <a:spLocks noChangeArrowheads="1"/>
          </p:cNvSpPr>
          <p:nvPr/>
        </p:nvSpPr>
        <p:spPr bwMode="auto">
          <a:xfrm>
            <a:off x="1047750" y="3687763"/>
            <a:ext cx="33464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ja-JP" altLang="en-US" sz="2000" b="1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</a:rPr>
              <a:t>大雨が降り続くと</a:t>
            </a:r>
            <a:r>
              <a:rPr lang="en-US" altLang="ja-JP" sz="2000" b="1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</a:rPr>
              <a:t>…</a:t>
            </a:r>
          </a:p>
        </p:txBody>
      </p:sp>
      <p:sp>
        <p:nvSpPr>
          <p:cNvPr id="46" name="円形吹き出し 45">
            <a:extLst/>
          </p:cNvPr>
          <p:cNvSpPr/>
          <p:nvPr/>
        </p:nvSpPr>
        <p:spPr>
          <a:xfrm rot="15300000">
            <a:off x="799307" y="3915568"/>
            <a:ext cx="1219200" cy="1700213"/>
          </a:xfrm>
          <a:prstGeom prst="wedgeEllipseCallout">
            <a:avLst>
              <a:gd name="adj1" fmla="val -64619"/>
              <a:gd name="adj2" fmla="val 2010"/>
            </a:avLst>
          </a:prstGeom>
          <a:ln w="28575">
            <a:solidFill>
              <a:srgbClr val="FF32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492" name="正方形/長方形 46"/>
          <p:cNvSpPr>
            <a:spLocks noChangeArrowheads="1"/>
          </p:cNvSpPr>
          <p:nvPr/>
        </p:nvSpPr>
        <p:spPr bwMode="auto">
          <a:xfrm>
            <a:off x="623888" y="4411663"/>
            <a:ext cx="16446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家の周りに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水が！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9" name="円形吹き出し 48">
            <a:extLst/>
          </p:cNvPr>
          <p:cNvSpPr/>
          <p:nvPr/>
        </p:nvSpPr>
        <p:spPr>
          <a:xfrm rot="17100000">
            <a:off x="2792413" y="4095750"/>
            <a:ext cx="1547812" cy="1677988"/>
          </a:xfrm>
          <a:prstGeom prst="wedgeEllipseCallout">
            <a:avLst>
              <a:gd name="adj1" fmla="val -65311"/>
              <a:gd name="adj2" fmla="val -11615"/>
            </a:avLst>
          </a:prstGeom>
          <a:ln w="28575">
            <a:solidFill>
              <a:srgbClr val="FF32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94" name="正方形/長方形 49"/>
          <p:cNvSpPr>
            <a:spLocks noChangeArrowheads="1"/>
          </p:cNvSpPr>
          <p:nvPr/>
        </p:nvSpPr>
        <p:spPr bwMode="auto">
          <a:xfrm>
            <a:off x="2684463" y="4384675"/>
            <a:ext cx="18684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道路が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川のように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なってる！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1" name="円形吹き出し 50">
            <a:extLst/>
          </p:cNvPr>
          <p:cNvSpPr/>
          <p:nvPr/>
        </p:nvSpPr>
        <p:spPr>
          <a:xfrm rot="16200000">
            <a:off x="5412581" y="3756819"/>
            <a:ext cx="1331913" cy="1444625"/>
          </a:xfrm>
          <a:prstGeom prst="wedgeEllipseCallout">
            <a:avLst>
              <a:gd name="adj1" fmla="val -59088"/>
              <a:gd name="adj2" fmla="val -23435"/>
            </a:avLst>
          </a:prstGeom>
          <a:ln w="28575">
            <a:solidFill>
              <a:srgbClr val="FF32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496" name="正方形/長方形 51"/>
          <p:cNvSpPr>
            <a:spLocks noChangeArrowheads="1"/>
          </p:cNvSpPr>
          <p:nvPr/>
        </p:nvSpPr>
        <p:spPr bwMode="auto">
          <a:xfrm>
            <a:off x="5192713" y="4067175"/>
            <a:ext cx="1917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足下が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見えない！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53" name="円形吹き出し 52">
            <a:extLst/>
          </p:cNvPr>
          <p:cNvSpPr/>
          <p:nvPr/>
        </p:nvSpPr>
        <p:spPr>
          <a:xfrm rot="16200000">
            <a:off x="8301832" y="4164806"/>
            <a:ext cx="1333500" cy="1443037"/>
          </a:xfrm>
          <a:prstGeom prst="wedgeEllipseCallout">
            <a:avLst>
              <a:gd name="adj1" fmla="val -49131"/>
              <a:gd name="adj2" fmla="val -44454"/>
            </a:avLst>
          </a:prstGeom>
          <a:ln w="28575">
            <a:solidFill>
              <a:srgbClr val="FF32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498" name="正方形/長方形 53"/>
          <p:cNvSpPr>
            <a:spLocks noChangeArrowheads="1"/>
          </p:cNvSpPr>
          <p:nvPr/>
        </p:nvSpPr>
        <p:spPr bwMode="auto">
          <a:xfrm>
            <a:off x="8196263" y="4473575"/>
            <a:ext cx="16938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暗くて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800"/>
              </a:lnSpc>
            </a:pPr>
            <a:r>
              <a:rPr lang="ja-JP" altLang="en-US" sz="2000" b="1">
                <a:solidFill>
                  <a:srgbClr val="FF3264"/>
                </a:solidFill>
                <a:latin typeface="メイリオ" pitchFamily="50" charset="-128"/>
                <a:ea typeface="メイリオ" pitchFamily="50" charset="-128"/>
              </a:rPr>
              <a:t>見えない！</a:t>
            </a:r>
            <a:endParaRPr lang="en-US" altLang="ja-JP" sz="2000" b="1">
              <a:solidFill>
                <a:srgbClr val="FF3264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pic>
        <p:nvPicPr>
          <p:cNvPr id="20499" name="図 5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5024438"/>
            <a:ext cx="2925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図 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33863" y="5030788"/>
            <a:ext cx="2247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正方形/長方形 43"/>
          <p:cNvSpPr>
            <a:spLocks noChangeArrowheads="1"/>
          </p:cNvSpPr>
          <p:nvPr/>
        </p:nvSpPr>
        <p:spPr bwMode="auto">
          <a:xfrm>
            <a:off x="7029450" y="3821113"/>
            <a:ext cx="217328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ja-JP" altLang="en-US" sz="2000" b="1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</a:rPr>
              <a:t>夜になると</a:t>
            </a:r>
            <a:r>
              <a:rPr lang="en-US" altLang="ja-JP" sz="2000" b="1">
                <a:solidFill>
                  <a:srgbClr val="404040"/>
                </a:solidFill>
                <a:latin typeface="メイリオ" pitchFamily="50" charset="-128"/>
                <a:ea typeface="メイリオ" pitchFamily="50" charset="-128"/>
              </a:rPr>
              <a:t>…</a:t>
            </a:r>
          </a:p>
        </p:txBody>
      </p:sp>
      <p:sp>
        <p:nvSpPr>
          <p:cNvPr id="20502" name="正方形/長方形 56"/>
          <p:cNvSpPr>
            <a:spLocks noChangeArrowheads="1"/>
          </p:cNvSpPr>
          <p:nvPr/>
        </p:nvSpPr>
        <p:spPr bwMode="auto">
          <a:xfrm>
            <a:off x="947738" y="844550"/>
            <a:ext cx="2374900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t">
              <a:lnSpc>
                <a:spcPts val="2000"/>
              </a:lnSpc>
            </a:pPr>
            <a:r>
              <a:rPr lang="ja-JP" altLang="en-US" sz="2000" b="1">
                <a:latin typeface="メイリオ" pitchFamily="50" charset="-128"/>
                <a:ea typeface="メイリオ" pitchFamily="50" charset="-128"/>
              </a:rPr>
              <a:t>大雨や暴風の中</a:t>
            </a:r>
            <a:endParaRPr lang="en-US" altLang="ja-JP" sz="2000" b="1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14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750888"/>
            <a:ext cx="94599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角丸四角形 3"/>
          <p:cNvSpPr>
            <a:spLocks noChangeArrowheads="1"/>
          </p:cNvSpPr>
          <p:nvPr/>
        </p:nvSpPr>
        <p:spPr bwMode="auto">
          <a:xfrm>
            <a:off x="5735638" y="814388"/>
            <a:ext cx="3924300" cy="5940425"/>
          </a:xfrm>
          <a:prstGeom prst="roundRect">
            <a:avLst>
              <a:gd name="adj" fmla="val 3838"/>
            </a:avLst>
          </a:prstGeom>
          <a:noFill/>
          <a:ln w="11747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ja-JP" altLang="en-US"/>
          </a:p>
        </p:txBody>
      </p:sp>
      <p:sp>
        <p:nvSpPr>
          <p:cNvPr id="21508" name="角丸四角形 3"/>
          <p:cNvSpPr>
            <a:spLocks noChangeArrowheads="1"/>
          </p:cNvSpPr>
          <p:nvPr/>
        </p:nvSpPr>
        <p:spPr bwMode="auto">
          <a:xfrm>
            <a:off x="4160838" y="5216525"/>
            <a:ext cx="1584325" cy="1439863"/>
          </a:xfrm>
          <a:prstGeom prst="roundRect">
            <a:avLst>
              <a:gd name="adj" fmla="val 3838"/>
            </a:avLst>
          </a:prstGeom>
          <a:noFill/>
          <a:ln w="117475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kumimoji="0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906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468000" rIns="0">
            <a:spAutoFit/>
          </a:bodyPr>
          <a:lstStyle/>
          <a:p>
            <a:pPr fontAlgn="t"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警戒レベルと防災気象情報</a:t>
            </a:r>
            <a:endParaRPr lang="ja-JP" altLang="en-US" sz="28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83325" y="306388"/>
            <a:ext cx="3570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（警戒レベル相当情報）</a:t>
            </a:r>
            <a:endParaRPr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15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415925" y="1700213"/>
            <a:ext cx="9217025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ja-JP" altLang="en-US" sz="4000">
                <a:latin typeface="メイリオ" pitchFamily="50" charset="-128"/>
                <a:ea typeface="メイリオ" pitchFamily="50" charset="-128"/>
              </a:rPr>
              <a:t>警戒レベルと避難行動との関係を学ぶ</a:t>
            </a:r>
            <a:r>
              <a:rPr kumimoji="0" lang="ja-JP" altLang="en-US" sz="4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！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62025" y="2549525"/>
            <a:ext cx="8135938" cy="1588"/>
          </a:xfrm>
          <a:prstGeom prst="line">
            <a:avLst/>
          </a:prstGeom>
          <a:noFill/>
          <a:ln w="63500">
            <a:solidFill>
              <a:srgbClr val="FF271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0489" name="Rectangle 3"/>
          <p:cNvSpPr>
            <a:spLocks/>
          </p:cNvSpPr>
          <p:nvPr/>
        </p:nvSpPr>
        <p:spPr bwMode="auto">
          <a:xfrm>
            <a:off x="488950" y="4652963"/>
            <a:ext cx="9001125" cy="13684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44000" tIns="36000" rIns="0" bIns="0" anchor="ctr"/>
          <a:lstStyle/>
          <a:p>
            <a:pPr marL="93663" fontAlgn="t">
              <a:defRPr/>
            </a:pPr>
            <a:r>
              <a:rPr lang="ja-JP" altLang="en-US" sz="2800" dirty="0">
                <a:latin typeface="メイリオ" pitchFamily="50" charset="-128"/>
                <a:ea typeface="メイリオ" pitchFamily="50" charset="-128"/>
              </a:rPr>
              <a:t>「避難情報」が発令されていなくても、気象台等が発表する防災気象情報を参考に、自らの判断で、早めに命を守る行動をとることも重要。</a:t>
            </a:r>
            <a:endParaRPr lang="en-US" altLang="ja-JP" sz="28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2073275" y="549275"/>
            <a:ext cx="5613400" cy="792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  <a:defRPr/>
            </a:pPr>
            <a:r>
              <a:rPr kumimoji="0"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本日のねらい</a:t>
            </a:r>
            <a:endParaRPr kumimoji="0" lang="ja-JP" altLang="en-US" sz="4800" dirty="0">
              <a:solidFill>
                <a:srgbClr val="A40800"/>
              </a:solidFill>
              <a:latin typeface="メイリオ" pitchFamily="50" charset="-128"/>
              <a:ea typeface="メイリオ" pitchFamily="50" charset="-128"/>
              <a:cs typeface="ヒラギノ角ゴ ProN W6"/>
              <a:sym typeface="ヒラギノ角ゴ ProN W6"/>
            </a:endParaRPr>
          </a:p>
        </p:txBody>
      </p:sp>
      <p:sp>
        <p:nvSpPr>
          <p:cNvPr id="11" name="角丸四角形 10"/>
          <p:cNvSpPr>
            <a:spLocks noChangeAspect="1"/>
          </p:cNvSpPr>
          <p:nvPr/>
        </p:nvSpPr>
        <p:spPr bwMode="auto">
          <a:xfrm>
            <a:off x="136525" y="92075"/>
            <a:ext cx="9620250" cy="665956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1281113" y="3024188"/>
            <a:ext cx="7272337" cy="93662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44000" tIns="36000" rIns="0" bIns="0" anchor="ctr"/>
          <a:lstStyle/>
          <a:p>
            <a:pPr marL="352425" indent="-352425" algn="ctr" fontAlgn="t">
              <a:defRPr/>
            </a:pPr>
            <a:r>
              <a:rPr lang="ja-JP" altLang="en-US" sz="2800" dirty="0">
                <a:latin typeface="メイリオ" pitchFamily="50" charset="-128"/>
                <a:ea typeface="メイリオ" pitchFamily="50" charset="-128"/>
              </a:rPr>
              <a:t>市区町村が発令する「避難情報」で</a:t>
            </a:r>
            <a:endParaRPr lang="en-US" altLang="ja-JP" sz="2800" dirty="0">
              <a:latin typeface="メイリオ" pitchFamily="50" charset="-128"/>
              <a:ea typeface="メイリオ" pitchFamily="50" charset="-128"/>
            </a:endParaRPr>
          </a:p>
          <a:p>
            <a:pPr marL="352425" indent="-352425" algn="ctr" fontAlgn="t">
              <a:defRPr/>
            </a:pPr>
            <a:r>
              <a:rPr lang="ja-JP" altLang="en-US" sz="2800" dirty="0">
                <a:latin typeface="メイリオ" pitchFamily="50" charset="-128"/>
                <a:ea typeface="メイリオ" pitchFamily="50" charset="-128"/>
              </a:rPr>
              <a:t>確実に避難することが重要</a:t>
            </a:r>
            <a:endParaRPr lang="en-US" altLang="ja-JP" sz="28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下矢印 13"/>
          <p:cNvSpPr/>
          <p:nvPr/>
        </p:nvSpPr>
        <p:spPr bwMode="auto">
          <a:xfrm>
            <a:off x="2000250" y="3960813"/>
            <a:ext cx="1116013" cy="792162"/>
          </a:xfrm>
          <a:prstGeom prst="downArrow">
            <a:avLst/>
          </a:prstGeom>
          <a:solidFill>
            <a:srgbClr val="92D050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537" name="正方形/長方形 14"/>
          <p:cNvSpPr>
            <a:spLocks noChangeArrowheads="1"/>
          </p:cNvSpPr>
          <p:nvPr/>
        </p:nvSpPr>
        <p:spPr bwMode="auto">
          <a:xfrm>
            <a:off x="3255963" y="4098925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latin typeface="メイリオ" pitchFamily="50" charset="-128"/>
                <a:ea typeface="メイリオ" pitchFamily="50" charset="-128"/>
              </a:rPr>
              <a:t>しかし、外の状況は刻々と変わる</a:t>
            </a:r>
            <a:endParaRPr lang="ja-JP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890588" y="1752600"/>
            <a:ext cx="8382000" cy="1214438"/>
            <a:chOff x="890588" y="1752600"/>
            <a:chExt cx="8382000" cy="1214438"/>
          </a:xfrm>
        </p:grpSpPr>
        <p:sp>
          <p:nvSpPr>
            <p:cNvPr id="23563" name="Rectangle 2"/>
            <p:cNvSpPr>
              <a:spLocks/>
            </p:cNvSpPr>
            <p:nvPr/>
          </p:nvSpPr>
          <p:spPr bwMode="auto">
            <a:xfrm>
              <a:off x="954088" y="1752600"/>
              <a:ext cx="8318500" cy="1168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90000"/>
                </a:lnSpc>
              </a:pPr>
              <a:r>
                <a:rPr kumimoji="0" lang="ja-JP" altLang="en-US" sz="40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災害は</a:t>
              </a:r>
              <a:r>
                <a:rPr kumimoji="0" lang="ja-JP" altLang="en-US" sz="4000" dirty="0">
                  <a:solidFill>
                    <a:srgbClr val="FF2712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「まさか」</a:t>
              </a:r>
              <a:r>
                <a:rPr kumimoji="0" lang="ja-JP" altLang="en-US" sz="40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ではなく</a:t>
              </a:r>
              <a:endParaRPr kumimoji="0" lang="en-US" altLang="ja-JP" sz="4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kumimoji="0" lang="ja-JP" altLang="en-US" sz="4000" dirty="0">
                  <a:solidFill>
                    <a:srgbClr val="FF2712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「いつか」</a:t>
              </a:r>
              <a:r>
                <a:rPr kumimoji="0" lang="ja-JP" altLang="en-US" sz="40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起きるものと認識せよ！</a:t>
              </a:r>
            </a:p>
          </p:txBody>
        </p:sp>
        <p:sp>
          <p:nvSpPr>
            <p:cNvPr id="23564" name="Line 4"/>
            <p:cNvSpPr>
              <a:spLocks noChangeShapeType="1"/>
            </p:cNvSpPr>
            <p:nvPr/>
          </p:nvSpPr>
          <p:spPr bwMode="auto">
            <a:xfrm>
              <a:off x="890588" y="2965450"/>
              <a:ext cx="8135937" cy="1588"/>
            </a:xfrm>
            <a:prstGeom prst="line">
              <a:avLst/>
            </a:prstGeom>
            <a:noFill/>
            <a:ln w="635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grpSp>
        <p:nvGrpSpPr>
          <p:cNvPr id="3" name="グループ化 12"/>
          <p:cNvGrpSpPr>
            <a:grpSpLocks/>
          </p:cNvGrpSpPr>
          <p:nvPr/>
        </p:nvGrpSpPr>
        <p:grpSpPr bwMode="auto">
          <a:xfrm>
            <a:off x="890588" y="3644900"/>
            <a:ext cx="8135937" cy="557213"/>
            <a:chOff x="890588" y="3644900"/>
            <a:chExt cx="8135937" cy="557213"/>
          </a:xfrm>
        </p:grpSpPr>
        <p:sp>
          <p:nvSpPr>
            <p:cNvPr id="23561" name="Rectangle 3"/>
            <p:cNvSpPr>
              <a:spLocks/>
            </p:cNvSpPr>
            <p:nvPr/>
          </p:nvSpPr>
          <p:spPr bwMode="auto">
            <a:xfrm>
              <a:off x="954088" y="3644900"/>
              <a:ext cx="7886700" cy="508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kumimoji="0" lang="ja-JP" altLang="en-US" sz="4000" dirty="0">
                  <a:solidFill>
                    <a:srgbClr val="FF2712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「自分は大丈夫」</a:t>
              </a:r>
              <a:r>
                <a:rPr kumimoji="0" lang="ja-JP" altLang="en-US" sz="40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とは思わない！</a:t>
              </a:r>
            </a:p>
          </p:txBody>
        </p:sp>
        <p:sp>
          <p:nvSpPr>
            <p:cNvPr id="23562" name="Line 5"/>
            <p:cNvSpPr>
              <a:spLocks noChangeShapeType="1"/>
            </p:cNvSpPr>
            <p:nvPr/>
          </p:nvSpPr>
          <p:spPr bwMode="auto">
            <a:xfrm>
              <a:off x="890588" y="4200525"/>
              <a:ext cx="8135937" cy="1588"/>
            </a:xfrm>
            <a:prstGeom prst="line">
              <a:avLst/>
            </a:prstGeom>
            <a:noFill/>
            <a:ln w="635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grpSp>
        <p:nvGrpSpPr>
          <p:cNvPr id="4" name="グループ化 13"/>
          <p:cNvGrpSpPr>
            <a:grpSpLocks/>
          </p:cNvGrpSpPr>
          <p:nvPr/>
        </p:nvGrpSpPr>
        <p:grpSpPr bwMode="auto">
          <a:xfrm>
            <a:off x="890588" y="4797425"/>
            <a:ext cx="8135937" cy="1282700"/>
            <a:chOff x="890588" y="4797425"/>
            <a:chExt cx="8135937" cy="1282700"/>
          </a:xfrm>
        </p:grpSpPr>
        <p:sp>
          <p:nvSpPr>
            <p:cNvPr id="23559" name="Rectangle 3"/>
            <p:cNvSpPr>
              <a:spLocks/>
            </p:cNvSpPr>
            <p:nvPr/>
          </p:nvSpPr>
          <p:spPr bwMode="auto">
            <a:xfrm>
              <a:off x="954088" y="4797425"/>
              <a:ext cx="7886700" cy="1282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kumimoji="0" lang="ja-JP" altLang="en-US" sz="4000" dirty="0">
                  <a:solidFill>
                    <a:srgbClr val="FF2712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「自らの身は自ら守る」「大切な人の命を守る」</a:t>
              </a:r>
              <a:r>
                <a:rPr kumimoji="0" lang="ja-JP" altLang="en-US" sz="40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  <a:sym typeface="ヒラギノ角ゴ ProN W6"/>
                </a:rPr>
                <a:t>という意識を持つ。</a:t>
              </a:r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>
              <a:off x="890588" y="6038850"/>
              <a:ext cx="8135937" cy="1588"/>
            </a:xfrm>
            <a:prstGeom prst="line">
              <a:avLst/>
            </a:prstGeom>
            <a:noFill/>
            <a:ln w="635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10" name="Rectangle 5"/>
          <p:cNvSpPr>
            <a:spLocks/>
          </p:cNvSpPr>
          <p:nvPr/>
        </p:nvSpPr>
        <p:spPr bwMode="auto">
          <a:xfrm>
            <a:off x="2073275" y="549275"/>
            <a:ext cx="5613400" cy="792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  <a:defRPr/>
            </a:pPr>
            <a:r>
              <a:rPr kumimoji="0"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災害への心構え</a:t>
            </a:r>
            <a:endParaRPr kumimoji="0" lang="ja-JP" altLang="en-US" sz="4800" dirty="0">
              <a:solidFill>
                <a:srgbClr val="A40800"/>
              </a:solidFill>
              <a:latin typeface="メイリオ" pitchFamily="50" charset="-128"/>
              <a:ea typeface="メイリオ" pitchFamily="50" charset="-128"/>
              <a:cs typeface="ヒラギノ角ゴ ProN W6"/>
              <a:sym typeface="ヒラギノ角ゴ ProN W6"/>
            </a:endParaRPr>
          </a:p>
        </p:txBody>
      </p:sp>
      <p:sp>
        <p:nvSpPr>
          <p:cNvPr id="11" name="角丸四角形 10"/>
          <p:cNvSpPr>
            <a:spLocks noChangeAspect="1"/>
          </p:cNvSpPr>
          <p:nvPr/>
        </p:nvSpPr>
        <p:spPr bwMode="auto">
          <a:xfrm>
            <a:off x="136525" y="92075"/>
            <a:ext cx="9620250" cy="665956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2852738"/>
            <a:ext cx="26511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1575" y="549275"/>
            <a:ext cx="22479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/>
          </p:cNvSpPr>
          <p:nvPr/>
        </p:nvSpPr>
        <p:spPr bwMode="auto">
          <a:xfrm>
            <a:off x="3932238" y="2292350"/>
            <a:ext cx="20510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kumimoji="0" lang="ja-JP" altLang="en-US" sz="4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リーダー</a:t>
            </a:r>
          </a:p>
        </p:txBody>
      </p:sp>
      <p:sp>
        <p:nvSpPr>
          <p:cNvPr id="8197" name="Rectangle 5"/>
          <p:cNvSpPr>
            <a:spLocks/>
          </p:cNvSpPr>
          <p:nvPr/>
        </p:nvSpPr>
        <p:spPr bwMode="auto">
          <a:xfrm>
            <a:off x="4187825" y="3381375"/>
            <a:ext cx="15398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kumimoji="0" lang="ja-JP" altLang="en-US" sz="4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記録係</a:t>
            </a: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4187825" y="4468813"/>
            <a:ext cx="15398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kumimoji="0" lang="ja-JP" altLang="en-US" sz="4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  <a:sym typeface="ヒラギノ角ゴ ProN W6"/>
              </a:rPr>
              <a:t>発表係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4713" y="620713"/>
            <a:ext cx="5472112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t"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役割決め</a:t>
            </a:r>
          </a:p>
        </p:txBody>
      </p:sp>
      <p:sp>
        <p:nvSpPr>
          <p:cNvPr id="10" name="角丸四角形 9"/>
          <p:cNvSpPr>
            <a:spLocks noChangeAspect="1"/>
          </p:cNvSpPr>
          <p:nvPr/>
        </p:nvSpPr>
        <p:spPr bwMode="auto">
          <a:xfrm>
            <a:off x="136525" y="92075"/>
            <a:ext cx="9620250" cy="665956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2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2161966" y="525435"/>
            <a:ext cx="5472112" cy="669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t">
              <a:lnSpc>
                <a:spcPts val="4400"/>
              </a:lnSpc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場所・住居・家族</a:t>
            </a:r>
          </a:p>
        </p:txBody>
      </p:sp>
      <p:sp>
        <p:nvSpPr>
          <p:cNvPr id="10" name="角丸四角形 9"/>
          <p:cNvSpPr>
            <a:spLocks noChangeAspect="1"/>
          </p:cNvSpPr>
          <p:nvPr/>
        </p:nvSpPr>
        <p:spPr bwMode="auto">
          <a:xfrm>
            <a:off x="136525" y="92075"/>
            <a:ext cx="9620250" cy="6659563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415925" y="1152469"/>
          <a:ext cx="9073008" cy="539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19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班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500"/>
                        </a:lnSpc>
                      </a:pPr>
                      <a:r>
                        <a:rPr kumimoji="1" lang="ja-JP" altLang="en-US" sz="2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場所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500"/>
                        </a:lnSpc>
                      </a:pPr>
                      <a:r>
                        <a:rPr kumimoji="1" lang="ja-JP" altLang="en-US" sz="2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住居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2500"/>
                        </a:lnSpc>
                      </a:pPr>
                      <a:r>
                        <a:rPr kumimoji="1" lang="ja-JP" altLang="en-US" sz="2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家族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510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  <a:endParaRPr lang="ja-JP" altLang="en-US" sz="4400" b="1" dirty="0">
                        <a:solidFill>
                          <a:srgbClr val="0C000C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Ａ：川のそば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３階建て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鉄骨マンション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父・母・兄・私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祖父（歩行困難）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車あり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510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</a:t>
                      </a:r>
                      <a:endParaRPr lang="ja-JP" altLang="en-US" sz="4400" b="1" dirty="0">
                        <a:solidFill>
                          <a:srgbClr val="0C000C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Ｂ：斜面のそば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木造２階建て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一軒家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父・母・姉・私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祖母（歩行困難）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車あり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510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③</a:t>
                      </a:r>
                      <a:endParaRPr lang="ja-JP" altLang="en-US" sz="4400" b="1" dirty="0">
                        <a:solidFill>
                          <a:srgbClr val="0C000C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Ａ：川のそば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３階建て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鉄骨マンション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母・姉・私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祖母（歩行困難）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車なし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53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④</a:t>
                      </a:r>
                      <a:endParaRPr lang="ja-JP" altLang="en-US" sz="4400" b="1" dirty="0">
                        <a:solidFill>
                          <a:srgbClr val="0C000C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Ｂ：斜面のそば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木造２階建て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一軒家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父・母・姉・私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車あり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510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⑤</a:t>
                      </a:r>
                      <a:endParaRPr lang="ja-JP" altLang="en-US" sz="4400" b="1" dirty="0">
                        <a:solidFill>
                          <a:srgbClr val="0C000C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Ａ：川のそば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木造２階建て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一軒家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父・私・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妹（中学生）</a:t>
                      </a:r>
                    </a:p>
                    <a:p>
                      <a:pPr algn="l" fontAlgn="t">
                        <a:lnSpc>
                          <a:spcPts val="2500"/>
                        </a:lnSpc>
                      </a:pPr>
                      <a:r>
                        <a:rPr kumimoji="1" lang="ja-JP" altLang="en-US" sz="2400" b="1" dirty="0" smtClean="0">
                          <a:solidFill>
                            <a:srgbClr val="0C000C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車なし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3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776" y="0"/>
            <a:ext cx="2954655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場面１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91076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フリーフォーム 8"/>
          <p:cNvSpPr/>
          <p:nvPr/>
        </p:nvSpPr>
        <p:spPr>
          <a:xfrm>
            <a:off x="6218238" y="4959350"/>
            <a:ext cx="1541462" cy="1963738"/>
          </a:xfrm>
          <a:custGeom>
            <a:avLst/>
            <a:gdLst>
              <a:gd name="connsiteX0" fmla="*/ 84667 w 1422400"/>
              <a:gd name="connsiteY0" fmla="*/ 1930400 h 1964267"/>
              <a:gd name="connsiteX1" fmla="*/ 270933 w 1422400"/>
              <a:gd name="connsiteY1" fmla="*/ 1473200 h 1964267"/>
              <a:gd name="connsiteX2" fmla="*/ 0 w 1422400"/>
              <a:gd name="connsiteY2" fmla="*/ 880533 h 1964267"/>
              <a:gd name="connsiteX3" fmla="*/ 270933 w 1422400"/>
              <a:gd name="connsiteY3" fmla="*/ 677333 h 1964267"/>
              <a:gd name="connsiteX4" fmla="*/ 694267 w 1422400"/>
              <a:gd name="connsiteY4" fmla="*/ 999067 h 1964267"/>
              <a:gd name="connsiteX5" fmla="*/ 812800 w 1422400"/>
              <a:gd name="connsiteY5" fmla="*/ 474133 h 1964267"/>
              <a:gd name="connsiteX6" fmla="*/ 948267 w 1422400"/>
              <a:gd name="connsiteY6" fmla="*/ 0 h 1964267"/>
              <a:gd name="connsiteX7" fmla="*/ 1422400 w 1422400"/>
              <a:gd name="connsiteY7" fmla="*/ 152400 h 1964267"/>
              <a:gd name="connsiteX8" fmla="*/ 1202267 w 1422400"/>
              <a:gd name="connsiteY8" fmla="*/ 457200 h 1964267"/>
              <a:gd name="connsiteX9" fmla="*/ 1168400 w 1422400"/>
              <a:gd name="connsiteY9" fmla="*/ 863600 h 1964267"/>
              <a:gd name="connsiteX10" fmla="*/ 931333 w 1422400"/>
              <a:gd name="connsiteY10" fmla="*/ 897467 h 1964267"/>
              <a:gd name="connsiteX11" fmla="*/ 694267 w 1422400"/>
              <a:gd name="connsiteY11" fmla="*/ 999067 h 1964267"/>
              <a:gd name="connsiteX12" fmla="*/ 592667 w 1422400"/>
              <a:gd name="connsiteY12" fmla="*/ 1151467 h 1964267"/>
              <a:gd name="connsiteX13" fmla="*/ 389467 w 1422400"/>
              <a:gd name="connsiteY13" fmla="*/ 1016000 h 1964267"/>
              <a:gd name="connsiteX14" fmla="*/ 524933 w 1422400"/>
              <a:gd name="connsiteY14" fmla="*/ 1405467 h 1964267"/>
              <a:gd name="connsiteX15" fmla="*/ 508000 w 1422400"/>
              <a:gd name="connsiteY15" fmla="*/ 1727200 h 1964267"/>
              <a:gd name="connsiteX16" fmla="*/ 474133 w 1422400"/>
              <a:gd name="connsiteY16" fmla="*/ 1964267 h 1964267"/>
              <a:gd name="connsiteX17" fmla="*/ 84667 w 1422400"/>
              <a:gd name="connsiteY17" fmla="*/ 1930400 h 19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2400" h="1964267">
                <a:moveTo>
                  <a:pt x="84667" y="1930400"/>
                </a:moveTo>
                <a:lnTo>
                  <a:pt x="270933" y="1473200"/>
                </a:lnTo>
                <a:lnTo>
                  <a:pt x="0" y="880533"/>
                </a:lnTo>
                <a:lnTo>
                  <a:pt x="270933" y="677333"/>
                </a:lnTo>
                <a:lnTo>
                  <a:pt x="694267" y="999067"/>
                </a:lnTo>
                <a:lnTo>
                  <a:pt x="812800" y="474133"/>
                </a:lnTo>
                <a:lnTo>
                  <a:pt x="948267" y="0"/>
                </a:lnTo>
                <a:lnTo>
                  <a:pt x="1422400" y="152400"/>
                </a:lnTo>
                <a:lnTo>
                  <a:pt x="1202267" y="457200"/>
                </a:lnTo>
                <a:lnTo>
                  <a:pt x="1168400" y="863600"/>
                </a:lnTo>
                <a:lnTo>
                  <a:pt x="931333" y="897467"/>
                </a:lnTo>
                <a:lnTo>
                  <a:pt x="694267" y="999067"/>
                </a:lnTo>
                <a:lnTo>
                  <a:pt x="592667" y="1151467"/>
                </a:lnTo>
                <a:lnTo>
                  <a:pt x="389467" y="1016000"/>
                </a:lnTo>
                <a:lnTo>
                  <a:pt x="524933" y="1405467"/>
                </a:lnTo>
                <a:lnTo>
                  <a:pt x="508000" y="1727200"/>
                </a:lnTo>
                <a:lnTo>
                  <a:pt x="474133" y="1964267"/>
                </a:lnTo>
                <a:lnTo>
                  <a:pt x="84667" y="193040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8677275" y="2894013"/>
            <a:ext cx="1265238" cy="777875"/>
          </a:xfrm>
          <a:custGeom>
            <a:avLst/>
            <a:gdLst>
              <a:gd name="connsiteX0" fmla="*/ 1117600 w 1168400"/>
              <a:gd name="connsiteY0" fmla="*/ 186267 h 778934"/>
              <a:gd name="connsiteX1" fmla="*/ 846666 w 1168400"/>
              <a:gd name="connsiteY1" fmla="*/ 440267 h 778934"/>
              <a:gd name="connsiteX2" fmla="*/ 711200 w 1168400"/>
              <a:gd name="connsiteY2" fmla="*/ 440267 h 778934"/>
              <a:gd name="connsiteX3" fmla="*/ 203200 w 1168400"/>
              <a:gd name="connsiteY3" fmla="*/ 0 h 778934"/>
              <a:gd name="connsiteX4" fmla="*/ 0 w 1168400"/>
              <a:gd name="connsiteY4" fmla="*/ 203200 h 778934"/>
              <a:gd name="connsiteX5" fmla="*/ 711200 w 1168400"/>
              <a:gd name="connsiteY5" fmla="*/ 762000 h 778934"/>
              <a:gd name="connsiteX6" fmla="*/ 965200 w 1168400"/>
              <a:gd name="connsiteY6" fmla="*/ 778934 h 778934"/>
              <a:gd name="connsiteX7" fmla="*/ 1168400 w 1168400"/>
              <a:gd name="connsiteY7" fmla="*/ 643467 h 778934"/>
              <a:gd name="connsiteX8" fmla="*/ 1117600 w 1168400"/>
              <a:gd name="connsiteY8" fmla="*/ 186267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400" h="778934">
                <a:moveTo>
                  <a:pt x="1117600" y="186267"/>
                </a:moveTo>
                <a:lnTo>
                  <a:pt x="846666" y="440267"/>
                </a:lnTo>
                <a:lnTo>
                  <a:pt x="711200" y="440267"/>
                </a:lnTo>
                <a:lnTo>
                  <a:pt x="203200" y="0"/>
                </a:lnTo>
                <a:lnTo>
                  <a:pt x="0" y="203200"/>
                </a:lnTo>
                <a:lnTo>
                  <a:pt x="711200" y="762000"/>
                </a:lnTo>
                <a:lnTo>
                  <a:pt x="965200" y="778934"/>
                </a:lnTo>
                <a:lnTo>
                  <a:pt x="1168400" y="643467"/>
                </a:lnTo>
                <a:lnTo>
                  <a:pt x="1117600" y="186267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4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13040" y="0"/>
            <a:ext cx="4592960" cy="122020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2500"/>
              </a:lnSpc>
              <a:spcAft>
                <a:spcPts val="575"/>
              </a:spcAft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薄い黄色や緑色、水色は、</a:t>
            </a:r>
            <a:endParaRPr lang="en-US" altLang="ja-JP" sz="2400" b="1" dirty="0" smtClean="0">
              <a:solidFill>
                <a:schemeClr val="tx1"/>
              </a:solidFill>
              <a:effectLst>
                <a:outerShdw blurRad="63500" dist="38100" dir="2700000" sx="102000" sy="102000" algn="tl">
                  <a:schemeClr val="bg1"/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500"/>
              </a:lnSpc>
              <a:spcAft>
                <a:spcPts val="575"/>
              </a:spcAft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川の水があふれて浸水する領域</a:t>
            </a:r>
          </a:p>
          <a:p>
            <a:pPr algn="ctr">
              <a:lnSpc>
                <a:spcPts val="2500"/>
              </a:lnSpc>
              <a:spcAft>
                <a:spcPts val="575"/>
              </a:spcAft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（色は、想定される浸水の深さ）</a:t>
            </a:r>
          </a:p>
        </p:txBody>
      </p:sp>
      <p:sp>
        <p:nvSpPr>
          <p:cNvPr id="7" name="円/楕円 6"/>
          <p:cNvSpPr/>
          <p:nvPr/>
        </p:nvSpPr>
        <p:spPr bwMode="auto">
          <a:xfrm>
            <a:off x="4808984" y="1412776"/>
            <a:ext cx="864096" cy="576064"/>
          </a:xfrm>
          <a:prstGeom prst="ellipse">
            <a:avLst/>
          </a:prstGeom>
          <a:noFill/>
          <a:ln w="635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6969224" y="4509120"/>
            <a:ext cx="864096" cy="576064"/>
          </a:xfrm>
          <a:prstGeom prst="ellipse">
            <a:avLst/>
          </a:prstGeom>
          <a:noFill/>
          <a:ln w="635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536504" y="5207808"/>
            <a:ext cx="3512840" cy="160556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2500"/>
              </a:lnSpc>
              <a:spcAft>
                <a:spcPts val="575"/>
              </a:spcAft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赤色は、</a:t>
            </a:r>
            <a:endParaRPr lang="en-US" altLang="ja-JP" sz="2400" b="1" dirty="0" smtClean="0">
              <a:solidFill>
                <a:schemeClr val="tx1"/>
              </a:solidFill>
              <a:effectLst>
                <a:outerShdw blurRad="63500" dist="38100" dir="2700000" sx="102000" sy="102000" algn="tl">
                  <a:schemeClr val="bg1"/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500"/>
              </a:lnSpc>
              <a:spcAft>
                <a:spcPts val="575"/>
              </a:spcAft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崩れてきた土砂により</a:t>
            </a:r>
            <a:endParaRPr lang="en-US" altLang="ja-JP" sz="2400" b="1" dirty="0" smtClean="0">
              <a:solidFill>
                <a:schemeClr val="tx1"/>
              </a:solidFill>
              <a:effectLst>
                <a:outerShdw blurRad="63500" dist="38100" dir="2700000" sx="102000" sy="102000" algn="tl">
                  <a:schemeClr val="bg1"/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500"/>
              </a:lnSpc>
              <a:spcAft>
                <a:spcPts val="575"/>
              </a:spcAft>
              <a:defRPr/>
            </a:pP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家屋等に被害が及ぶ</a:t>
            </a:r>
            <a:endParaRPr lang="en-US" altLang="ja-JP" sz="2400" b="1" dirty="0" smtClean="0">
              <a:solidFill>
                <a:schemeClr val="tx1"/>
              </a:solidFill>
              <a:effectLst>
                <a:outerShdw blurRad="63500" dist="38100" dir="2700000" sx="102000" sy="102000" algn="tl">
                  <a:schemeClr val="bg1"/>
                </a:outerShdw>
              </a:effectLst>
              <a:latin typeface="メイリオ" pitchFamily="50" charset="-128"/>
              <a:ea typeface="メイリオ" pitchFamily="50" charset="-128"/>
            </a:endParaRPr>
          </a:p>
          <a:p>
            <a:pPr algn="ctr">
              <a:lnSpc>
                <a:spcPts val="2500"/>
              </a:lnSpc>
              <a:spcAft>
                <a:spcPts val="575"/>
              </a:spcAft>
              <a:defRPr/>
            </a:pP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『</a:t>
            </a:r>
            <a:r>
              <a:rPr lang="ja-JP" altLang="en-US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土砂災害警戒区域等</a:t>
            </a:r>
            <a:r>
              <a:rPr lang="en-US" altLang="ja-JP" sz="2400" b="1" dirty="0" smtClean="0">
                <a:solidFill>
                  <a:schemeClr val="tx1"/>
                </a:solidFill>
                <a:effectLst>
                  <a:outerShdw blurRad="63500" dist="38100" dir="2700000" sx="102000" sy="102000" algn="tl">
                    <a:schemeClr val="bg1"/>
                  </a:outerShdw>
                </a:effectLst>
                <a:latin typeface="メイリオ" pitchFamily="50" charset="-128"/>
                <a:ea typeface="メイリオ" pitchFamily="50" charset="-128"/>
              </a:rPr>
              <a:t>』</a:t>
            </a:r>
            <a:endParaRPr lang="ja-JP" altLang="en-US" sz="2400" b="1" dirty="0" smtClean="0">
              <a:solidFill>
                <a:schemeClr val="tx1"/>
              </a:solidFill>
              <a:effectLst>
                <a:outerShdw blurRad="63500" dist="38100" dir="2700000" sx="102000" sy="102000" algn="tl">
                  <a:schemeClr val="bg1"/>
                </a:outerShdw>
              </a:effectLst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220000">
            <a:off x="3716605" y="30548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</a:rPr>
              <a:t>大きな川</a:t>
            </a:r>
            <a:endParaRPr kumimoji="1" lang="ja-JP" altLang="en-US" sz="24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60712" y="2978804"/>
            <a:ext cx="483072" cy="288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lIns="36000" tIns="36000" rIns="36000" bIns="36000" rtlCol="0" anchor="ctr" anchorCtr="1">
            <a:spAutoFit/>
          </a:bodyPr>
          <a:lstStyle/>
          <a:p>
            <a:pPr fontAlgn="t">
              <a:lnSpc>
                <a:spcPts val="1600"/>
              </a:lnSpc>
            </a:pP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水路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93160" y="3717032"/>
            <a:ext cx="483072" cy="288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lIns="36000" tIns="36000" rIns="36000" bIns="36000" rtlCol="0" anchor="ctr" anchorCtr="1">
            <a:spAutoFit/>
          </a:bodyPr>
          <a:lstStyle/>
          <a:p>
            <a:pPr fontAlgn="t">
              <a:lnSpc>
                <a:spcPts val="1600"/>
              </a:lnSpc>
            </a:pP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水路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56856" y="4221088"/>
            <a:ext cx="483072" cy="288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lIns="36000" tIns="36000" rIns="36000" bIns="36000" rtlCol="0" anchor="ctr" anchorCtr="1">
            <a:spAutoFit/>
          </a:bodyPr>
          <a:lstStyle/>
          <a:p>
            <a:pPr fontAlgn="t">
              <a:lnSpc>
                <a:spcPts val="1600"/>
              </a:lnSpc>
            </a:pP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水路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9224" y="1772816"/>
            <a:ext cx="483072" cy="288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lIns="36000" tIns="36000" rIns="36000" bIns="36000" rtlCol="0" anchor="ctr" anchorCtr="1">
            <a:spAutoFit/>
          </a:bodyPr>
          <a:lstStyle/>
          <a:p>
            <a:pPr fontAlgn="t">
              <a:lnSpc>
                <a:spcPts val="1600"/>
              </a:lnSpc>
            </a:pP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水路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92960" y="548680"/>
            <a:ext cx="483072" cy="288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lIns="36000" tIns="36000" rIns="36000" bIns="36000" rtlCol="0" anchor="ctr" anchorCtr="1">
            <a:spAutoFit/>
          </a:bodyPr>
          <a:lstStyle/>
          <a:p>
            <a:pPr fontAlgn="t">
              <a:lnSpc>
                <a:spcPts val="1600"/>
              </a:lnSpc>
            </a:pP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水路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36976" y="4293096"/>
            <a:ext cx="483072" cy="2881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lIns="36000" tIns="36000" rIns="36000" bIns="36000" rtlCol="0" anchor="ctr" anchorCtr="1">
            <a:spAutoFit/>
          </a:bodyPr>
          <a:lstStyle/>
          <a:p>
            <a:pPr fontAlgn="t">
              <a:lnSpc>
                <a:spcPts val="1600"/>
              </a:lnSpc>
            </a:pP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</a:rPr>
              <a:t>水路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95413" y="1833563"/>
            <a:ext cx="1466850" cy="400050"/>
          </a:xfrm>
          <a:prstGeom prst="rect">
            <a:avLst/>
          </a:prstGeom>
          <a:noFill/>
          <a:effectLst>
            <a:outerShdw blurRad="254000" dir="54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4C00"/>
                </a:solidFill>
                <a:latin typeface="メイリオ" pitchFamily="50" charset="-128"/>
                <a:ea typeface="メイリオ" pitchFamily="50" charset="-128"/>
                <a:cs typeface="+mn-cs"/>
                <a:sym typeface="Gill Sans" pitchFamily="-84" charset="0"/>
              </a:rPr>
              <a:t>避難場所１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90875" y="5230813"/>
            <a:ext cx="1466850" cy="400050"/>
          </a:xfrm>
          <a:prstGeom prst="rect">
            <a:avLst/>
          </a:prstGeom>
          <a:noFill/>
          <a:effectLst>
            <a:outerShdw blurRad="254000" dir="54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4C00"/>
                </a:solidFill>
                <a:latin typeface="メイリオ" pitchFamily="50" charset="-128"/>
                <a:ea typeface="メイリオ" pitchFamily="50" charset="-128"/>
                <a:cs typeface="+mn-cs"/>
                <a:sym typeface="Gill Sans" pitchFamily="-84" charset="0"/>
              </a:rPr>
              <a:t>避難場所２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7776" y="0"/>
            <a:ext cx="2954655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場面１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図 17" descr="テレビ正面.png"/>
          <p:cNvPicPr>
            <a:picLocks noChangeAspect="1"/>
          </p:cNvPicPr>
          <p:nvPr/>
        </p:nvPicPr>
        <p:blipFill>
          <a:blip r:embed="rId3"/>
          <a:srcRect l="13959" t="24435" r="14485" b="23207"/>
          <a:stretch>
            <a:fillRect/>
          </a:stretch>
        </p:blipFill>
        <p:spPr bwMode="auto">
          <a:xfrm>
            <a:off x="-15552" y="2349500"/>
            <a:ext cx="3197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 bwMode="auto">
          <a:xfrm>
            <a:off x="260673" y="2608263"/>
            <a:ext cx="2659062" cy="134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1268" name="図 19" descr="ニュース番組.png"/>
          <p:cNvPicPr>
            <a:picLocks noChangeAspect="1"/>
          </p:cNvPicPr>
          <p:nvPr/>
        </p:nvPicPr>
        <p:blipFill>
          <a:blip r:embed="rId4"/>
          <a:srcRect l="6804" t="35155" r="6804" b="17010"/>
          <a:stretch>
            <a:fillRect/>
          </a:stretch>
        </p:blipFill>
        <p:spPr bwMode="auto">
          <a:xfrm>
            <a:off x="243210" y="2601913"/>
            <a:ext cx="26797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フリーフォーム 20"/>
          <p:cNvSpPr/>
          <p:nvPr/>
        </p:nvSpPr>
        <p:spPr>
          <a:xfrm rot="10981519" flipH="1" flipV="1">
            <a:off x="2930848" y="2808288"/>
            <a:ext cx="855662" cy="576262"/>
          </a:xfrm>
          <a:custGeom>
            <a:avLst/>
            <a:gdLst>
              <a:gd name="connsiteX0" fmla="*/ 1438275 w 1447800"/>
              <a:gd name="connsiteY0" fmla="*/ 0 h 771525"/>
              <a:gd name="connsiteX1" fmla="*/ 0 w 1447800"/>
              <a:gd name="connsiteY1" fmla="*/ 771525 h 771525"/>
              <a:gd name="connsiteX2" fmla="*/ 1447800 w 1447800"/>
              <a:gd name="connsiteY2" fmla="*/ 514350 h 771525"/>
              <a:gd name="connsiteX3" fmla="*/ 1438275 w 1447800"/>
              <a:gd name="connsiteY3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71525">
                <a:moveTo>
                  <a:pt x="1438275" y="0"/>
                </a:moveTo>
                <a:lnTo>
                  <a:pt x="0" y="771525"/>
                </a:lnTo>
                <a:lnTo>
                  <a:pt x="1447800" y="514350"/>
                </a:lnTo>
                <a:lnTo>
                  <a:pt x="143827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805561" y="2420938"/>
            <a:ext cx="4747840" cy="4321175"/>
          </a:xfrm>
          <a:prstGeom prst="roundRect">
            <a:avLst>
              <a:gd name="adj" fmla="val 11238"/>
            </a:avLst>
          </a:prstGeom>
          <a:noFill/>
          <a:ln w="444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71" name="テキスト ボックス 12"/>
          <p:cNvSpPr txBox="1">
            <a:spLocks noChangeArrowheads="1"/>
          </p:cNvSpPr>
          <p:nvPr/>
        </p:nvSpPr>
        <p:spPr bwMode="auto">
          <a:xfrm>
            <a:off x="3926398" y="2514600"/>
            <a:ext cx="4860000" cy="421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前線の活動が活発になるため、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△△県では、今夜から雨が降り始め、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明日５日（土）昼頃から、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明後日６日（日）明け方にかけて、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非常に激しい雨が降る見込みです。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  <a:spcBef>
                <a:spcPts val="600"/>
              </a:spcBef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大雨となるおそれがあるため、</a:t>
            </a: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低い土地の浸水、土砂災害、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河川の急な増水、氾濫などに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警戒してください。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気象台が発表する警報、注意報、</a:t>
            </a:r>
            <a:endParaRPr lang="en-US" altLang="ja-JP" sz="22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lnSpc>
                <a:spcPts val="2800"/>
              </a:lnSpc>
            </a:pPr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気象情報に十分留意してください。</a:t>
            </a:r>
          </a:p>
        </p:txBody>
      </p:sp>
      <p:sp>
        <p:nvSpPr>
          <p:cNvPr id="15" name="テキスト ボックス 15"/>
          <p:cNvSpPr txBox="1">
            <a:spLocks noChangeArrowheads="1"/>
          </p:cNvSpPr>
          <p:nvPr/>
        </p:nvSpPr>
        <p:spPr bwMode="auto">
          <a:xfrm>
            <a:off x="1136576" y="1700213"/>
            <a:ext cx="6176962" cy="652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tIns="36000" bIns="0">
            <a:spAutoFit/>
          </a:bodyPr>
          <a:lstStyle/>
          <a:p>
            <a:pPr algn="ctr" eaLnBrk="1" fontAlgn="t" hangingPunct="1"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昼のローカルニュース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9535" y="-717"/>
            <a:ext cx="8575873" cy="1514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96000" tIns="540000" rIns="0" anchor="ctr" anchorCtr="0">
            <a:spAutoFit/>
          </a:bodyPr>
          <a:lstStyle/>
          <a:p>
            <a:pPr algn="ctr" fontAlgn="ctr"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今日</a:t>
            </a:r>
            <a:r>
              <a:rPr lang="ja-JP" altLang="en-US" sz="40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は </a:t>
            </a:r>
            <a:r>
              <a:rPr lang="en-US" altLang="ja-JP" sz="60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6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月４日（金</a:t>
            </a:r>
            <a:r>
              <a:rPr lang="ja-JP" altLang="en-US" sz="60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lang="ja-JP" alt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32415" y="4437063"/>
            <a:ext cx="3712473" cy="1584325"/>
          </a:xfrm>
          <a:prstGeom prst="roundRect">
            <a:avLst>
              <a:gd name="adj" fmla="val 11238"/>
            </a:avLst>
          </a:prstGeom>
          <a:solidFill>
            <a:schemeClr val="bg1"/>
          </a:solidFill>
          <a:ln w="444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75" name="正方形/長方形 2"/>
          <p:cNvSpPr>
            <a:spLocks noChangeArrowheads="1"/>
          </p:cNvSpPr>
          <p:nvPr/>
        </p:nvSpPr>
        <p:spPr bwMode="auto">
          <a:xfrm>
            <a:off x="193998" y="6054725"/>
            <a:ext cx="360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ja-JP" altLang="en-US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警戒レベル１：</a:t>
            </a:r>
            <a:endParaRPr kumimoji="0" lang="en-US" altLang="ja-JP" sz="2400" b="1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ヒラギノ角ゴ ProN W6"/>
            </a:endParaRPr>
          </a:p>
          <a:p>
            <a:pPr algn="ctr" eaLnBrk="1" hangingPunct="1"/>
            <a:r>
              <a:rPr kumimoji="0" lang="ja-JP" altLang="en-US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災害への心構えを高める</a:t>
            </a:r>
          </a:p>
        </p:txBody>
      </p:sp>
      <p:sp>
        <p:nvSpPr>
          <p:cNvPr id="11276" name="正方形/長方形 10"/>
          <p:cNvSpPr>
            <a:spLocks noChangeArrowheads="1"/>
          </p:cNvSpPr>
          <p:nvPr/>
        </p:nvSpPr>
        <p:spPr bwMode="auto">
          <a:xfrm>
            <a:off x="376878" y="4508500"/>
            <a:ext cx="3534866" cy="139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0">
            <a:spAutoFit/>
          </a:bodyPr>
          <a:lstStyle/>
          <a:p>
            <a:pPr marL="1588"/>
            <a:r>
              <a:rPr lang="ja-JP" altLang="en-US" sz="2200" dirty="0">
                <a:latin typeface="メイリオ" pitchFamily="50" charset="-128"/>
                <a:ea typeface="メイリオ" pitchFamily="50" charset="-128"/>
              </a:rPr>
              <a:t>気象台からは、大雨警報が発表される可能性が高いとして、すでに「早期注意情報」も発表されています。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山形 21"/>
          <p:cNvSpPr/>
          <p:nvPr/>
        </p:nvSpPr>
        <p:spPr bwMode="auto">
          <a:xfrm rot="5400000">
            <a:off x="6594628" y="3546628"/>
            <a:ext cx="5373216" cy="1249528"/>
          </a:xfrm>
          <a:prstGeom prst="chevron">
            <a:avLst>
              <a:gd name="adj" fmla="val 202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5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14" name="角丸四角形 13"/>
          <p:cNvSpPr>
            <a:spLocks noChangeAspect="1"/>
          </p:cNvSpPr>
          <p:nvPr/>
        </p:nvSpPr>
        <p:spPr bwMode="auto">
          <a:xfrm>
            <a:off x="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7776" y="0"/>
            <a:ext cx="2954655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場面１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>
            <a:grpSpLocks/>
          </p:cNvGrpSpPr>
          <p:nvPr/>
        </p:nvGrpSpPr>
        <p:grpSpPr bwMode="auto">
          <a:xfrm>
            <a:off x="625104" y="1209848"/>
            <a:ext cx="6715125" cy="1600200"/>
            <a:chOff x="1065213" y="908050"/>
            <a:chExt cx="6714956" cy="1600200"/>
          </a:xfrm>
        </p:grpSpPr>
        <p:sp>
          <p:nvSpPr>
            <p:cNvPr id="12" name="テキスト ボックス 11"/>
            <p:cNvSpPr txBox="1">
              <a:spLocks noChangeArrowheads="1"/>
            </p:cNvSpPr>
            <p:nvPr/>
          </p:nvSpPr>
          <p:spPr bwMode="auto">
            <a:xfrm>
              <a:off x="2360580" y="1049338"/>
              <a:ext cx="5419589" cy="1323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t" hangingPunct="1">
                <a:defRPr/>
              </a:pP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10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月</a:t>
              </a: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4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日（金）昼～</a:t>
              </a:r>
              <a:endPara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pPr eaLnBrk="1" fontAlgn="t" hangingPunct="1">
                <a:defRPr/>
              </a:pP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10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月</a:t>
              </a: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5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日（土）明け方</a:t>
              </a:r>
            </a:p>
          </p:txBody>
        </p:sp>
        <p:pic>
          <p:nvPicPr>
            <p:cNvPr id="1229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5213" y="908050"/>
              <a:ext cx="11350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テキスト ボックス 12"/>
          <p:cNvSpPr txBox="1">
            <a:spLocks noChangeArrowheads="1"/>
          </p:cNvSpPr>
          <p:nvPr/>
        </p:nvSpPr>
        <p:spPr bwMode="auto">
          <a:xfrm>
            <a:off x="409204" y="6165850"/>
            <a:ext cx="802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（日の出：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分頃、日の入：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17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時頃）</a:t>
            </a:r>
          </a:p>
        </p:txBody>
      </p:sp>
      <p:sp>
        <p:nvSpPr>
          <p:cNvPr id="12293" name="正方形/長方形 13"/>
          <p:cNvSpPr>
            <a:spLocks noChangeArrowheads="1"/>
          </p:cNvSpPr>
          <p:nvPr/>
        </p:nvSpPr>
        <p:spPr bwMode="auto">
          <a:xfrm>
            <a:off x="1784648" y="3068960"/>
            <a:ext cx="5564783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Ins="144000">
            <a:spAutoFit/>
          </a:bodyPr>
          <a:lstStyle/>
          <a:p>
            <a:pPr marL="266700" algn="ctr" fontAlgn="t"/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大雨に備えて</a:t>
            </a:r>
            <a:endParaRPr lang="en-US" altLang="ja-JP" sz="32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どのような準備をするか</a:t>
            </a:r>
            <a:endParaRPr lang="en-US" altLang="ja-JP" sz="32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皆で話し合って下さい</a:t>
            </a:r>
            <a:endParaRPr lang="en-US" altLang="ja-JP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山形 30"/>
          <p:cNvSpPr/>
          <p:nvPr/>
        </p:nvSpPr>
        <p:spPr bwMode="auto">
          <a:xfrm rot="5400000">
            <a:off x="6594628" y="3546628"/>
            <a:ext cx="5373216" cy="1249528"/>
          </a:xfrm>
          <a:prstGeom prst="chevron">
            <a:avLst>
              <a:gd name="adj" fmla="val 202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6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角丸四角形 9"/>
          <p:cNvSpPr>
            <a:spLocks noChangeAspect="1"/>
          </p:cNvSpPr>
          <p:nvPr/>
        </p:nvSpPr>
        <p:spPr bwMode="auto">
          <a:xfrm>
            <a:off x="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7776" y="0"/>
            <a:ext cx="2954655" cy="46166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場面１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784648" y="508518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sym typeface="Lucida Grande"/>
              </a:rPr>
              <a:t>すでに、４日の夜から、</a:t>
            </a:r>
            <a:endParaRPr kumimoji="0" lang="en-US" altLang="ja-JP" sz="3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sym typeface="Lucida Grande"/>
            </a:endParaRPr>
          </a:p>
          <a:p>
            <a:pPr algn="ctr"/>
            <a:r>
              <a:rPr kumimoji="0"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sym typeface="Lucida Grande"/>
              </a:rPr>
              <a:t>弱い雨が降り出しています</a:t>
            </a:r>
            <a:endParaRPr lang="ja-JP" altLang="en-US" sz="32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5"/>
          <p:cNvSpPr txBox="1">
            <a:spLocks noChangeArrowheads="1"/>
          </p:cNvSpPr>
          <p:nvPr/>
        </p:nvSpPr>
        <p:spPr bwMode="auto">
          <a:xfrm>
            <a:off x="1280592" y="1302168"/>
            <a:ext cx="6176963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t" hangingPunct="1">
              <a:defRPr/>
            </a:pP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朝のローカルニュース</a:t>
            </a:r>
          </a:p>
        </p:txBody>
      </p:sp>
      <p:pic>
        <p:nvPicPr>
          <p:cNvPr id="13314" name="図 17" descr="テレビ正面.png"/>
          <p:cNvPicPr>
            <a:picLocks noChangeAspect="1"/>
          </p:cNvPicPr>
          <p:nvPr/>
        </p:nvPicPr>
        <p:blipFill>
          <a:blip r:embed="rId3"/>
          <a:srcRect l="18800" t="24435" r="14485" b="23207"/>
          <a:stretch>
            <a:fillRect/>
          </a:stretch>
        </p:blipFill>
        <p:spPr bwMode="auto">
          <a:xfrm>
            <a:off x="56456" y="2142463"/>
            <a:ext cx="298095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 bwMode="auto">
          <a:xfrm>
            <a:off x="116408" y="2401226"/>
            <a:ext cx="2659062" cy="134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3316" name="図 19" descr="ニュース番組.png"/>
          <p:cNvPicPr>
            <a:picLocks noChangeAspect="1"/>
          </p:cNvPicPr>
          <p:nvPr/>
        </p:nvPicPr>
        <p:blipFill>
          <a:blip r:embed="rId4"/>
          <a:srcRect l="6804" t="35155" r="6804" b="17010"/>
          <a:stretch>
            <a:fillRect/>
          </a:stretch>
        </p:blipFill>
        <p:spPr bwMode="auto">
          <a:xfrm>
            <a:off x="98945" y="2396463"/>
            <a:ext cx="26797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フリーフォーム 20"/>
          <p:cNvSpPr/>
          <p:nvPr/>
        </p:nvSpPr>
        <p:spPr>
          <a:xfrm rot="10981519" flipH="1" flipV="1">
            <a:off x="2066503" y="2602838"/>
            <a:ext cx="855662" cy="576263"/>
          </a:xfrm>
          <a:custGeom>
            <a:avLst/>
            <a:gdLst>
              <a:gd name="connsiteX0" fmla="*/ 1438275 w 1447800"/>
              <a:gd name="connsiteY0" fmla="*/ 0 h 771525"/>
              <a:gd name="connsiteX1" fmla="*/ 0 w 1447800"/>
              <a:gd name="connsiteY1" fmla="*/ 771525 h 771525"/>
              <a:gd name="connsiteX2" fmla="*/ 1447800 w 1447800"/>
              <a:gd name="connsiteY2" fmla="*/ 514350 h 771525"/>
              <a:gd name="connsiteX3" fmla="*/ 1438275 w 1447800"/>
              <a:gd name="connsiteY3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71525">
                <a:moveTo>
                  <a:pt x="1438275" y="0"/>
                </a:moveTo>
                <a:lnTo>
                  <a:pt x="0" y="771525"/>
                </a:lnTo>
                <a:lnTo>
                  <a:pt x="1447800" y="514350"/>
                </a:lnTo>
                <a:lnTo>
                  <a:pt x="143827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2936776" y="1998720"/>
            <a:ext cx="5551487" cy="3600400"/>
          </a:xfrm>
          <a:prstGeom prst="roundRect">
            <a:avLst>
              <a:gd name="adj" fmla="val 6433"/>
            </a:avLst>
          </a:prstGeom>
          <a:noFill/>
          <a:ln w="444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19" name="テキスト ボックス 12"/>
          <p:cNvSpPr txBox="1">
            <a:spLocks noChangeArrowheads="1"/>
          </p:cNvSpPr>
          <p:nvPr/>
        </p:nvSpPr>
        <p:spPr bwMode="auto">
          <a:xfrm>
            <a:off x="2863624" y="2142736"/>
            <a:ext cx="57606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4138">
              <a:spcAft>
                <a:spcPts val="600"/>
              </a:spcAft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△△県では、昨夜から弱い雨が降っています。</a:t>
            </a:r>
            <a:endParaRPr lang="en-US" altLang="ja-JP" sz="2000" dirty="0">
              <a:latin typeface="メイリオ" pitchFamily="50" charset="-128"/>
              <a:ea typeface="メイリオ" pitchFamily="50" charset="-128"/>
            </a:endParaRPr>
          </a:p>
          <a:p>
            <a:pPr indent="84138"/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今日</a:t>
            </a:r>
            <a:r>
              <a:rPr lang="en-US" altLang="ja-JP" sz="20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日昼過ぎからは、非常に激しい雨が降り、</a:t>
            </a:r>
            <a:endParaRPr lang="en-US" altLang="ja-JP" sz="2000" dirty="0">
              <a:latin typeface="メイリオ" pitchFamily="50" charset="-128"/>
              <a:ea typeface="メイリオ" pitchFamily="50" charset="-128"/>
            </a:endParaRPr>
          </a:p>
          <a:p>
            <a:pPr indent="84138"/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夜は、一層強まって、猛烈な雨が降ると予想</a:t>
            </a:r>
            <a:endParaRPr lang="en-US" altLang="ja-JP" sz="20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spcAft>
                <a:spcPts val="600"/>
              </a:spcAft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されています。</a:t>
            </a:r>
          </a:p>
          <a:p>
            <a:pPr indent="84138"/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過去に大きな被害をもたらした大雨に匹敵する</a:t>
            </a:r>
            <a:endParaRPr lang="en-US" altLang="ja-JP" sz="2000" dirty="0">
              <a:latin typeface="メイリオ" pitchFamily="50" charset="-128"/>
              <a:ea typeface="メイリオ" pitchFamily="50" charset="-128"/>
            </a:endParaRPr>
          </a:p>
          <a:p>
            <a:pPr indent="84138">
              <a:spcAft>
                <a:spcPts val="600"/>
              </a:spcAft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状況になるおそれがあるとのことです。</a:t>
            </a:r>
          </a:p>
          <a:p>
            <a:pPr indent="84138">
              <a:spcAft>
                <a:spcPts val="600"/>
              </a:spcAft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低い土地の浸水、土砂災害、河川の急な増水、氾濫などに厳重に警戒してください。</a:t>
            </a:r>
          </a:p>
          <a:p>
            <a:pPr indent="84138">
              <a:spcAft>
                <a:spcPts val="600"/>
              </a:spcAft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</a:rPr>
              <a:t>気象台が発表する警報、注意報、気象情報に十分留意してください。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-15551" y="0"/>
            <a:ext cx="8640960" cy="1296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96000" tIns="324000" rIns="0">
            <a:spAutoFit/>
          </a:bodyPr>
          <a:lstStyle/>
          <a:p>
            <a:pPr algn="ctr" fontAlgn="t">
              <a:defRPr/>
            </a:pPr>
            <a:r>
              <a:rPr lang="en-US" altLang="ja-JP" sz="60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6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6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6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日（土）</a:t>
            </a:r>
            <a:endParaRPr lang="ja-JP" alt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22" name="Rectangle 6"/>
          <p:cNvSpPr>
            <a:spLocks/>
          </p:cNvSpPr>
          <p:nvPr/>
        </p:nvSpPr>
        <p:spPr bwMode="auto">
          <a:xfrm>
            <a:off x="3966345" y="5732463"/>
            <a:ext cx="2195512" cy="433387"/>
          </a:xfrm>
          <a:prstGeom prst="rect">
            <a:avLst/>
          </a:prstGeom>
          <a:solidFill>
            <a:srgbClr val="F2E7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2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大雨注意報</a:t>
            </a:r>
          </a:p>
        </p:txBody>
      </p:sp>
      <p:sp>
        <p:nvSpPr>
          <p:cNvPr id="13323" name="Rectangle 10"/>
          <p:cNvSpPr>
            <a:spLocks/>
          </p:cNvSpPr>
          <p:nvPr/>
        </p:nvSpPr>
        <p:spPr bwMode="auto">
          <a:xfrm>
            <a:off x="6306320" y="5745163"/>
            <a:ext cx="2195512" cy="431800"/>
          </a:xfrm>
          <a:prstGeom prst="rect">
            <a:avLst/>
          </a:prstGeom>
          <a:solidFill>
            <a:srgbClr val="F2E7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2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2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洪水注意報</a:t>
            </a:r>
          </a:p>
        </p:txBody>
      </p:sp>
      <p:sp>
        <p:nvSpPr>
          <p:cNvPr id="13324" name="テキスト ボックス 12"/>
          <p:cNvSpPr txBox="1">
            <a:spLocks noChangeArrowheads="1"/>
          </p:cNvSpPr>
          <p:nvPr/>
        </p:nvSpPr>
        <p:spPr bwMode="auto">
          <a:xfrm>
            <a:off x="0" y="5732463"/>
            <a:ext cx="416002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日（土）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00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分</a:t>
            </a:r>
          </a:p>
        </p:txBody>
      </p:sp>
      <p:sp>
        <p:nvSpPr>
          <p:cNvPr id="13325" name="正方形/長方形 2"/>
          <p:cNvSpPr>
            <a:spLocks noChangeArrowheads="1"/>
          </p:cNvSpPr>
          <p:nvPr/>
        </p:nvSpPr>
        <p:spPr bwMode="auto">
          <a:xfrm>
            <a:off x="2812555" y="6207125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ja-JP" altLang="en-US" sz="24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警戒レベル２：自らの避難行動を確認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山形 23"/>
          <p:cNvSpPr/>
          <p:nvPr/>
        </p:nvSpPr>
        <p:spPr bwMode="auto">
          <a:xfrm rot="5400000">
            <a:off x="7530732" y="4482732"/>
            <a:ext cx="3501008" cy="1249528"/>
          </a:xfrm>
          <a:prstGeom prst="chevron">
            <a:avLst>
              <a:gd name="adj" fmla="val 202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8682478" y="196995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627614" y="321295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大雨洪水注意報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7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6" name="角丸四角形 15"/>
          <p:cNvSpPr>
            <a:spLocks noChangeAspect="1"/>
          </p:cNvSpPr>
          <p:nvPr/>
        </p:nvSpPr>
        <p:spPr bwMode="auto">
          <a:xfrm>
            <a:off x="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7776" y="0"/>
            <a:ext cx="2954655" cy="461665"/>
          </a:xfrm>
          <a:prstGeom prst="rect">
            <a:avLst/>
          </a:prstGeom>
          <a:solidFill>
            <a:srgbClr val="F2E700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場面２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"/>
          <p:cNvGrpSpPr>
            <a:grpSpLocks/>
          </p:cNvGrpSpPr>
          <p:nvPr/>
        </p:nvGrpSpPr>
        <p:grpSpPr bwMode="auto">
          <a:xfrm>
            <a:off x="632520" y="1209848"/>
            <a:ext cx="7227887" cy="1600200"/>
            <a:chOff x="1065213" y="908050"/>
            <a:chExt cx="7227876" cy="1600200"/>
          </a:xfrm>
        </p:grpSpPr>
        <p:sp>
          <p:nvSpPr>
            <p:cNvPr id="12" name="テキスト ボックス 11"/>
            <p:cNvSpPr txBox="1">
              <a:spLocks noChangeArrowheads="1"/>
            </p:cNvSpPr>
            <p:nvPr/>
          </p:nvSpPr>
          <p:spPr bwMode="auto">
            <a:xfrm>
              <a:off x="2360611" y="1049338"/>
              <a:ext cx="5932478" cy="1323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t" hangingPunct="1">
                <a:defRPr/>
              </a:pPr>
              <a:r>
                <a:rPr lang="en-US" altLang="ja-JP" sz="400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10</a:t>
              </a:r>
              <a:r>
                <a:rPr lang="ja-JP" altLang="en-US" sz="400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月</a:t>
              </a:r>
              <a:r>
                <a:rPr lang="en-US" altLang="ja-JP" sz="400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5</a:t>
              </a:r>
              <a:r>
                <a:rPr lang="ja-JP" altLang="en-US" sz="400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日（土）明け方～</a:t>
              </a:r>
              <a:endPara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endParaRPr>
            </a:p>
            <a:p>
              <a:pPr eaLnBrk="1" fontAlgn="t" hangingPunct="1">
                <a:defRPr/>
              </a:pP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 10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月</a:t>
              </a:r>
              <a:r>
                <a:rPr lang="en-US" altLang="ja-JP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5</a:t>
              </a:r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日（</a:t>
              </a:r>
              <a:r>
                <a:rPr lang="ja-JP" altLang="en-US" sz="4000">
                  <a:solidFill>
                    <a:schemeClr val="accent6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</a:rPr>
                <a:t>土）昼</a:t>
              </a:r>
              <a:endPara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  <p:pic>
          <p:nvPicPr>
            <p:cNvPr id="1434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5213" y="908050"/>
              <a:ext cx="11350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テキスト ボックス 12"/>
          <p:cNvSpPr txBox="1">
            <a:spLocks noChangeArrowheads="1"/>
          </p:cNvSpPr>
          <p:nvPr/>
        </p:nvSpPr>
        <p:spPr bwMode="auto">
          <a:xfrm>
            <a:off x="488504" y="6165850"/>
            <a:ext cx="802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メイリオ" pitchFamily="50" charset="-128"/>
                <a:ea typeface="メイリオ" pitchFamily="50" charset="-128"/>
              </a:rPr>
              <a:t>（日の出：</a:t>
            </a:r>
            <a:r>
              <a:rPr lang="en-US" altLang="ja-JP" sz="320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2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20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200">
                <a:latin typeface="メイリオ" pitchFamily="50" charset="-128"/>
                <a:ea typeface="メイリオ" pitchFamily="50" charset="-128"/>
              </a:rPr>
              <a:t>分頃、日の入：</a:t>
            </a:r>
            <a:r>
              <a:rPr lang="en-US" altLang="ja-JP" sz="3200">
                <a:latin typeface="メイリオ" pitchFamily="50" charset="-128"/>
                <a:ea typeface="メイリオ" pitchFamily="50" charset="-128"/>
              </a:rPr>
              <a:t>17</a:t>
            </a:r>
            <a:r>
              <a:rPr lang="ja-JP" altLang="en-US" sz="3200">
                <a:latin typeface="メイリオ" pitchFamily="50" charset="-128"/>
                <a:ea typeface="メイリオ" pitchFamily="50" charset="-128"/>
              </a:rPr>
              <a:t>時頃）</a:t>
            </a: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山形 30"/>
          <p:cNvSpPr/>
          <p:nvPr/>
        </p:nvSpPr>
        <p:spPr bwMode="auto">
          <a:xfrm rot="5400000">
            <a:off x="7530732" y="4482732"/>
            <a:ext cx="3501008" cy="1249528"/>
          </a:xfrm>
          <a:prstGeom prst="chevron">
            <a:avLst>
              <a:gd name="adj" fmla="val 202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8682478" y="196995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27614" y="321295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大雨洪水注意報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8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0" name="角丸四角形 9"/>
          <p:cNvSpPr>
            <a:spLocks noChangeAspect="1"/>
          </p:cNvSpPr>
          <p:nvPr/>
        </p:nvSpPr>
        <p:spPr bwMode="auto">
          <a:xfrm>
            <a:off x="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7776" y="0"/>
            <a:ext cx="2954655" cy="461665"/>
          </a:xfrm>
          <a:prstGeom prst="rect">
            <a:avLst/>
          </a:prstGeom>
          <a:solidFill>
            <a:srgbClr val="F2E700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場面２</a:t>
            </a:r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正方形/長方形 13"/>
          <p:cNvSpPr>
            <a:spLocks noChangeArrowheads="1"/>
          </p:cNvSpPr>
          <p:nvPr/>
        </p:nvSpPr>
        <p:spPr bwMode="auto">
          <a:xfrm>
            <a:off x="1784648" y="3068960"/>
            <a:ext cx="5564783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Ins="144000">
            <a:spAutoFit/>
          </a:bodyPr>
          <a:lstStyle/>
          <a:p>
            <a:pPr marL="266700" algn="ctr" fontAlgn="t"/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大雨に備えて</a:t>
            </a:r>
            <a:endParaRPr lang="en-US" altLang="ja-JP" sz="32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どのよう</a:t>
            </a:r>
            <a:r>
              <a:rPr lang="ja-JP" altLang="en-US" sz="3200" dirty="0" smtClean="0">
                <a:latin typeface="メイリオ" pitchFamily="50" charset="-128"/>
                <a:ea typeface="メイリオ" pitchFamily="50" charset="-128"/>
              </a:rPr>
              <a:t>な対応をとるか</a:t>
            </a:r>
            <a:endParaRPr lang="en-US" altLang="ja-JP" sz="3200" dirty="0">
              <a:latin typeface="メイリオ" pitchFamily="50" charset="-128"/>
              <a:ea typeface="メイリオ" pitchFamily="50" charset="-128"/>
            </a:endParaRPr>
          </a:p>
          <a:p>
            <a:pPr marL="266700" algn="ctr" fontAlgn="t"/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皆で話し合って下さい</a:t>
            </a:r>
            <a:endParaRPr lang="en-US" altLang="ja-JP" sz="3200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496616" y="5088086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外は、弱い雨が降っており</a:t>
            </a:r>
            <a:endParaRPr lang="en-US" altLang="ja-JP" sz="3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  <a:p>
            <a:pPr algn="ctr"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時折、強い雨も降る状況です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/>
          </p:cNvSpPr>
          <p:nvPr/>
        </p:nvSpPr>
        <p:spPr bwMode="auto">
          <a:xfrm>
            <a:off x="4557341" y="2319338"/>
            <a:ext cx="3779838" cy="573087"/>
          </a:xfrm>
          <a:prstGeom prst="rect">
            <a:avLst/>
          </a:prstGeom>
          <a:solidFill>
            <a:srgbClr val="FF28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大雨警報</a:t>
            </a:r>
          </a:p>
        </p:txBody>
      </p:sp>
      <p:sp>
        <p:nvSpPr>
          <p:cNvPr id="15364" name="Rectangle 10"/>
          <p:cNvSpPr>
            <a:spLocks/>
          </p:cNvSpPr>
          <p:nvPr/>
        </p:nvSpPr>
        <p:spPr bwMode="auto">
          <a:xfrm>
            <a:off x="4557341" y="3092450"/>
            <a:ext cx="3779838" cy="522288"/>
          </a:xfrm>
          <a:prstGeom prst="rect">
            <a:avLst/>
          </a:prstGeom>
          <a:solidFill>
            <a:srgbClr val="FF28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t" hangingPunct="1">
              <a:lnSpc>
                <a:spcPct val="90000"/>
              </a:lnSpc>
            </a:pPr>
            <a:r>
              <a:rPr kumimoji="0" lang="en-US" altLang="ja-JP" sz="36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 </a:t>
            </a:r>
            <a:r>
              <a:rPr kumimoji="0" lang="ja-JP" altLang="en-US" sz="36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rPr>
              <a:t>洪水警報</a:t>
            </a:r>
          </a:p>
        </p:txBody>
      </p:sp>
      <p:sp>
        <p:nvSpPr>
          <p:cNvPr id="15365" name="テキスト ボックス 7"/>
          <p:cNvSpPr txBox="1">
            <a:spLocks noChangeArrowheads="1"/>
          </p:cNvSpPr>
          <p:nvPr/>
        </p:nvSpPr>
        <p:spPr bwMode="auto">
          <a:xfrm>
            <a:off x="201241" y="2371725"/>
            <a:ext cx="43195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日（土）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13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60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600">
                <a:latin typeface="メイリオ" pitchFamily="50" charset="-128"/>
                <a:ea typeface="メイリオ" pitchFamily="50" charset="-128"/>
              </a:rPr>
              <a:t>分</a:t>
            </a:r>
          </a:p>
        </p:txBody>
      </p:sp>
      <p:sp>
        <p:nvSpPr>
          <p:cNvPr id="15366" name="正方形/長方形 8"/>
          <p:cNvSpPr>
            <a:spLocks noChangeArrowheads="1"/>
          </p:cNvSpPr>
          <p:nvPr/>
        </p:nvSpPr>
        <p:spPr bwMode="auto">
          <a:xfrm>
            <a:off x="3368824" y="3687763"/>
            <a:ext cx="5075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ja-JP" altLang="en-US" sz="24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ヒラギノ角ゴ ProN W6"/>
              </a:rPr>
              <a:t>警戒レベル３　高齢者等避難　相当</a:t>
            </a:r>
          </a:p>
        </p:txBody>
      </p:sp>
      <p:grpSp>
        <p:nvGrpSpPr>
          <p:cNvPr id="2" name="グループ化 12"/>
          <p:cNvGrpSpPr>
            <a:grpSpLocks/>
          </p:cNvGrpSpPr>
          <p:nvPr/>
        </p:nvGrpSpPr>
        <p:grpSpPr bwMode="auto">
          <a:xfrm>
            <a:off x="201241" y="4653136"/>
            <a:ext cx="8712200" cy="1030287"/>
            <a:chOff x="920750" y="4702969"/>
            <a:chExt cx="8712200" cy="1030287"/>
          </a:xfrm>
        </p:grpSpPr>
        <p:sp>
          <p:nvSpPr>
            <p:cNvPr id="15371" name="Rectangle 6"/>
            <p:cNvSpPr>
              <a:spLocks/>
            </p:cNvSpPr>
            <p:nvPr/>
          </p:nvSpPr>
          <p:spPr bwMode="auto">
            <a:xfrm>
              <a:off x="5276850" y="4702969"/>
              <a:ext cx="3997325" cy="573087"/>
            </a:xfrm>
            <a:prstGeom prst="rect">
              <a:avLst/>
            </a:prstGeom>
            <a:solidFill>
              <a:srgbClr val="AA00A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fontAlgn="t" hangingPunct="1">
                <a:lnSpc>
                  <a:spcPct val="90000"/>
                </a:lnSpc>
              </a:pPr>
              <a:r>
                <a:rPr kumimoji="0" lang="en-US" altLang="ja-JP" sz="36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sym typeface="ヒラギノ角ゴ ProN W6"/>
                </a:rPr>
                <a:t> </a:t>
              </a:r>
              <a:r>
                <a:rPr kumimoji="0" lang="ja-JP" altLang="en-US" sz="36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sym typeface="ヒラギノ角ゴ ProN W6"/>
                </a:rPr>
                <a:t>土砂災害警戒情報</a:t>
              </a:r>
              <a:endParaRPr kumimoji="0" lang="ja-JP" altLang="en-US" sz="3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sym typeface="ヒラギノ角ゴ ProN W6"/>
              </a:endParaRPr>
            </a:p>
          </p:txBody>
        </p:sp>
        <p:sp>
          <p:nvSpPr>
            <p:cNvPr id="15372" name="テキスト ボックス 11"/>
            <p:cNvSpPr txBox="1">
              <a:spLocks noChangeArrowheads="1"/>
            </p:cNvSpPr>
            <p:nvPr/>
          </p:nvSpPr>
          <p:spPr bwMode="auto">
            <a:xfrm>
              <a:off x="920750" y="4753769"/>
              <a:ext cx="4319588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ja-JP" sz="3600">
                  <a:latin typeface="メイリオ" pitchFamily="50" charset="-128"/>
                  <a:ea typeface="メイリオ" pitchFamily="50" charset="-128"/>
                </a:rPr>
                <a:t>5</a:t>
              </a:r>
              <a:r>
                <a:rPr lang="ja-JP" altLang="en-US" sz="3600">
                  <a:latin typeface="メイリオ" pitchFamily="50" charset="-128"/>
                  <a:ea typeface="メイリオ" pitchFamily="50" charset="-128"/>
                </a:rPr>
                <a:t>日（土）</a:t>
              </a:r>
              <a:r>
                <a:rPr lang="en-US" altLang="ja-JP" sz="3600">
                  <a:latin typeface="メイリオ" pitchFamily="50" charset="-128"/>
                  <a:ea typeface="メイリオ" pitchFamily="50" charset="-128"/>
                </a:rPr>
                <a:t>18</a:t>
              </a:r>
              <a:r>
                <a:rPr lang="ja-JP" altLang="en-US" sz="3600">
                  <a:latin typeface="メイリオ" pitchFamily="50" charset="-128"/>
                  <a:ea typeface="メイリオ" pitchFamily="50" charset="-128"/>
                </a:rPr>
                <a:t>時</a:t>
              </a:r>
              <a:r>
                <a:rPr lang="en-US" altLang="ja-JP" sz="3600">
                  <a:latin typeface="メイリオ" pitchFamily="50" charset="-128"/>
                  <a:ea typeface="メイリオ" pitchFamily="50" charset="-128"/>
                </a:rPr>
                <a:t>30</a:t>
              </a:r>
              <a:r>
                <a:rPr lang="ja-JP" altLang="en-US" sz="3600">
                  <a:latin typeface="メイリオ" pitchFamily="50" charset="-128"/>
                  <a:ea typeface="メイリオ" pitchFamily="50" charset="-128"/>
                </a:rPr>
                <a:t>分</a:t>
              </a:r>
            </a:p>
          </p:txBody>
        </p:sp>
        <p:sp>
          <p:nvSpPr>
            <p:cNvPr id="15373" name="正方形/長方形 12"/>
            <p:cNvSpPr>
              <a:spLocks noChangeArrowheads="1"/>
            </p:cNvSpPr>
            <p:nvPr/>
          </p:nvSpPr>
          <p:spPr bwMode="auto">
            <a:xfrm>
              <a:off x="4557713" y="5271294"/>
              <a:ext cx="50752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kumimoji="0" lang="ja-JP" altLang="en-US" sz="24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</a:rPr>
                <a:t>警戒レベル</a:t>
              </a:r>
              <a:r>
                <a:rPr kumimoji="0" lang="en-US" altLang="ja-JP" sz="24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</a:rPr>
                <a:t>4</a:t>
              </a:r>
              <a:r>
                <a:rPr kumimoji="0" lang="ja-JP" altLang="en-US" sz="2400" b="1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ヒラギノ角ゴ ProN W6"/>
                </a:rPr>
                <a:t>　避難指示　相当</a:t>
              </a:r>
            </a:p>
          </p:txBody>
        </p:sp>
      </p:grpSp>
      <p:sp>
        <p:nvSpPr>
          <p:cNvPr id="15369" name="テキスト ボックス 16"/>
          <p:cNvSpPr txBox="1">
            <a:spLocks noChangeArrowheads="1"/>
          </p:cNvSpPr>
          <p:nvPr/>
        </p:nvSpPr>
        <p:spPr bwMode="auto">
          <a:xfrm>
            <a:off x="528588" y="6165850"/>
            <a:ext cx="802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（日の出：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時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30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分頃、日の入：</a:t>
            </a:r>
            <a:r>
              <a:rPr lang="en-US" altLang="ja-JP" sz="3200" dirty="0">
                <a:latin typeface="メイリオ" pitchFamily="50" charset="-128"/>
                <a:ea typeface="メイリオ" pitchFamily="50" charset="-128"/>
              </a:rPr>
              <a:t>17</a:t>
            </a:r>
            <a:r>
              <a:rPr lang="ja-JP" altLang="en-US" sz="3200" dirty="0">
                <a:latin typeface="メイリオ" pitchFamily="50" charset="-128"/>
                <a:ea typeface="メイリオ" pitchFamily="50" charset="-128"/>
              </a:rPr>
              <a:t>時頃）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-15551" y="0"/>
            <a:ext cx="8640960" cy="1333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96000" tIns="360000" rIns="0">
            <a:spAutoFit/>
          </a:bodyPr>
          <a:lstStyle/>
          <a:p>
            <a:pPr algn="ctr" fontAlgn="t">
              <a:defRPr/>
            </a:pPr>
            <a:r>
              <a:rPr lang="en-US" altLang="ja-JP" sz="6000" dirty="0" smtClean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6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6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5</a:t>
            </a:r>
            <a:r>
              <a:rPr lang="ja-JP" altLang="en-US" sz="6000" dirty="0">
                <a:solidFill>
                  <a:schemeClr val="accent6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日（土）</a:t>
            </a:r>
            <a:endParaRPr lang="ja-JP" alt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8625408" y="3247808"/>
            <a:ext cx="1280592" cy="324036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8620644" y="4039896"/>
            <a:ext cx="1280592" cy="2448272"/>
          </a:xfrm>
          <a:prstGeom prst="rect">
            <a:avLst/>
          </a:prstGeom>
          <a:solidFill>
            <a:srgbClr val="FF28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8622389" y="4615960"/>
            <a:ext cx="1280592" cy="1872208"/>
          </a:xfrm>
          <a:prstGeom prst="rect">
            <a:avLst/>
          </a:prstGeom>
          <a:solidFill>
            <a:srgbClr val="AA00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8622389" y="5624072"/>
            <a:ext cx="1280592" cy="8640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山形 20"/>
          <p:cNvSpPr/>
          <p:nvPr/>
        </p:nvSpPr>
        <p:spPr bwMode="auto">
          <a:xfrm rot="5400000">
            <a:off x="8214808" y="5166808"/>
            <a:ext cx="2132856" cy="1249528"/>
          </a:xfrm>
          <a:prstGeom prst="chevron">
            <a:avLst>
              <a:gd name="adj" fmla="val 2021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8625408" y="7448"/>
          <a:ext cx="1280592" cy="6455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0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流れ</a:t>
                      </a:r>
                      <a:r>
                        <a:rPr kumimoji="1" lang="en-US" altLang="ja-JP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</a:rPr>
                        <a:t>】</a:t>
                      </a:r>
                      <a:endParaRPr kumimoji="1" lang="ja-JP" alt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r"/>
                      <a:endParaRPr kumimoji="1" lang="ja-JP" alt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 marL="0" marR="0"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メイリオ" pitchFamily="50" charset="-128"/>
                        <a:ea typeface="メイリオ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8682478" y="196995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8574" y="1356168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76382" y="728672"/>
            <a:ext cx="1211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早期注意情報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627614" y="321295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大雨洪水注意報</a:t>
            </a:r>
            <a:endParaRPr kumimoji="1" lang="ja-JP" altLang="en-US" sz="12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625408" y="3999246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大雨洪水警報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625408" y="4575310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t"/>
            <a:r>
              <a:rPr kumimoji="1" lang="ja-JP" altLang="en-US" sz="12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土砂災害警戒情報</a:t>
            </a:r>
            <a:endParaRPr kumimoji="1" lang="ja-JP" altLang="en-US" sz="12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362105" y="6550223"/>
            <a:ext cx="559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ts val="2400"/>
              </a:lnSpc>
            </a:pPr>
            <a:fld id="{09DDE1F1-276B-3B4E-ADF7-CB414A9CE25D}" type="slidenum">
              <a:rPr lang="en-US" altLang="ja-JP" sz="2400">
                <a:solidFill>
                  <a:srgbClr val="000000"/>
                </a:solidFill>
              </a:rPr>
              <a:pPr algn="r">
                <a:lnSpc>
                  <a:spcPts val="2400"/>
                </a:lnSpc>
              </a:pPr>
              <a:t>9</a:t>
            </a:fld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627614" y="366208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</a:t>
            </a:r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4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日（金）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627614" y="280147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月５日（土）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627614" y="5236592"/>
            <a:ext cx="12783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10</a:t>
            </a:r>
            <a:r>
              <a:rPr lang="ja-JP" alt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</a:rPr>
              <a:t>月６日（日）</a:t>
            </a:r>
            <a:endParaRPr lang="ja-JP" alt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5" name="角丸四角形 14"/>
          <p:cNvSpPr>
            <a:spLocks noChangeAspect="1"/>
          </p:cNvSpPr>
          <p:nvPr/>
        </p:nvSpPr>
        <p:spPr bwMode="auto">
          <a:xfrm>
            <a:off x="0" y="1"/>
            <a:ext cx="8625408" cy="6858000"/>
          </a:xfrm>
          <a:prstGeom prst="roundRect">
            <a:avLst>
              <a:gd name="adj" fmla="val 4000"/>
            </a:avLst>
          </a:prstGeom>
          <a:noFill/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0437" y="0"/>
            <a:ext cx="2954655" cy="461665"/>
          </a:xfrm>
          <a:prstGeom prst="rect">
            <a:avLst/>
          </a:prstGeom>
          <a:solidFill>
            <a:srgbClr val="AA00AA"/>
          </a:solidFill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fontAlgn="t"/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状況付与（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場面３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kumimoji="1" lang="ja-JP" altLang="en-US" sz="2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0" y="2996952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</a:rPr>
              <a:t>（外は非常に激しい雨）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6456" y="5580529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charset="0"/>
              </a:rPr>
              <a:t>（外は断続的に猛烈な雨）</a:t>
            </a:r>
            <a:endParaRPr lang="ja-JP" altLang="en-US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タイトル &amp; サブタイトル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タイトル &amp; サブタイトル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タイトル &amp; サブタイトル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タイトル &amp; サブタイトル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1594</Words>
  <Characters>0</Characters>
  <Application>Microsoft Office PowerPoint</Application>
  <PresentationFormat>A4 210 x 297 mm</PresentationFormat>
  <Lines>0</Lines>
  <Paragraphs>296</Paragraphs>
  <Slides>17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タイトル &amp; サブタイトル</vt:lpstr>
      <vt:lpstr>1_タイトル &amp; サブタイトル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2021-09-22T01:41:59Z</dcterms:modified>
</cp:coreProperties>
</file>